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DB76B3-FF0C-45D8-B41E-6D4B7E28DB00}">
  <a:tblStyle styleId="{C7DB76B3-FF0C-45D8-B41E-6D4B7E28DB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aa117472b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aa117472b1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457200" y="1203480"/>
            <a:ext cx="8229240" cy="2983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 type="body"/>
          </p:nvPr>
        </p:nvSpPr>
        <p:spPr>
          <a:xfrm>
            <a:off x="457200" y="1203480"/>
            <a:ext cx="822924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 type="body"/>
          </p:nvPr>
        </p:nvSpPr>
        <p:spPr>
          <a:xfrm>
            <a:off x="45720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5"/>
          <p:cNvSpPr txBox="1"/>
          <p:nvPr>
            <p:ph idx="2" type="body"/>
          </p:nvPr>
        </p:nvSpPr>
        <p:spPr>
          <a:xfrm>
            <a:off x="467424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1143000" y="841680"/>
            <a:ext cx="6857640" cy="8299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467424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45720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8463600" y="4463280"/>
            <a:ext cx="680040" cy="680040"/>
          </a:xfrm>
          <a:prstGeom prst="rect">
            <a:avLst/>
          </a:prstGeom>
          <a:noFill/>
          <a:ln>
            <a:noFill/>
          </a:ln>
        </p:spPr>
      </p:pic>
      <p:sp>
        <p:nvSpPr>
          <p:cNvPr id="7" name="Google Shape;7;p1"/>
          <p:cNvSpPr txBox="1"/>
          <p:nvPr>
            <p:ph type="title"/>
          </p:nvPr>
        </p:nvSpPr>
        <p:spPr>
          <a:xfrm>
            <a:off x="1143000" y="841680"/>
            <a:ext cx="6857640" cy="1790280"/>
          </a:xfrm>
          <a:prstGeom prst="rect">
            <a:avLst/>
          </a:prstGeom>
          <a:noFill/>
          <a:ln>
            <a:noFill/>
          </a:ln>
        </p:spPr>
        <p:txBody>
          <a:bodyPr anchorCtr="0" anchor="b"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628560" y="4767120"/>
            <a:ext cx="2057040" cy="273600"/>
          </a:xfrm>
          <a:prstGeom prst="rect">
            <a:avLst/>
          </a:prstGeom>
          <a:noFill/>
          <a:ln>
            <a:noFill/>
          </a:ln>
        </p:spPr>
        <p:txBody>
          <a:bodyPr anchorCtr="0" anchor="ctr"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029040" y="4767120"/>
            <a:ext cx="3085920" cy="273600"/>
          </a:xfrm>
          <a:prstGeom prst="rect">
            <a:avLst/>
          </a:prstGeom>
          <a:noFill/>
          <a:ln>
            <a:noFill/>
          </a:ln>
        </p:spPr>
        <p:txBody>
          <a:bodyPr anchorCtr="0" anchor="ctr"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6458040" y="4767120"/>
            <a:ext cx="2057040" cy="273600"/>
          </a:xfrm>
          <a:prstGeom prst="rect">
            <a:avLst/>
          </a:prstGeom>
          <a:noFill/>
          <a:ln>
            <a:noFill/>
          </a:ln>
        </p:spPr>
        <p:txBody>
          <a:bodyPr anchorCtr="0" anchor="ctr" bIns="34200" lIns="68400" spcFirstLastPara="1" rIns="68400" wrap="square" tIns="34200">
            <a:noAutofit/>
          </a:bodyPr>
          <a:lstStyle>
            <a:lvl1pPr indent="0" lvl="0" marL="0" marR="0" rtl="0" algn="r">
              <a:lnSpc>
                <a:spcPct val="100000"/>
              </a:lnSpc>
              <a:spcBef>
                <a:spcPts val="0"/>
              </a:spcBef>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latin typeface="Times New Roman"/>
              <a:ea typeface="Times New Roman"/>
              <a:cs typeface="Times New Roman"/>
              <a:sym typeface="Times New Roman"/>
            </a:endParaRPr>
          </a:p>
        </p:txBody>
      </p:sp>
      <p:sp>
        <p:nvSpPr>
          <p:cNvPr id="11" name="Google Shape;11;p1"/>
          <p:cNvSpPr txBox="1"/>
          <p:nvPr>
            <p:ph idx="1" type="body"/>
          </p:nvPr>
        </p:nvSpPr>
        <p:spPr>
          <a:xfrm>
            <a:off x="457200" y="1203480"/>
            <a:ext cx="8229240" cy="29833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9.png"/><Relationship Id="rId5" Type="http://schemas.openxmlformats.org/officeDocument/2006/relationships/hyperlink" Target="about:bla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17.jpg"/><Relationship Id="rId5"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1920600" y="1336320"/>
            <a:ext cx="5302800" cy="35964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100" u="none" cap="none" strike="noStrike">
                <a:solidFill>
                  <a:srgbClr val="000000"/>
                </a:solidFill>
                <a:latin typeface="Arial"/>
                <a:ea typeface="Arial"/>
                <a:cs typeface="Arial"/>
                <a:sym typeface="Arial"/>
              </a:rPr>
              <a:t>INVESTIGACIÓN Y PUESTA EN MARCHA DE MÓDULOS DIDÁCTICOS DE FESTO</a:t>
            </a:r>
            <a:endParaRPr b="0" i="0" sz="2100" u="none" cap="none" strike="noStrike">
              <a:latin typeface="Arial"/>
              <a:ea typeface="Arial"/>
              <a:cs typeface="Arial"/>
              <a:sym typeface="Arial"/>
            </a:endParaRPr>
          </a:p>
        </p:txBody>
      </p:sp>
      <p:sp>
        <p:nvSpPr>
          <p:cNvPr id="65" name="Google Shape;65;p14"/>
          <p:cNvSpPr/>
          <p:nvPr/>
        </p:nvSpPr>
        <p:spPr>
          <a:xfrm>
            <a:off x="1474560" y="131760"/>
            <a:ext cx="6189120" cy="31032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Colegio de Huérfanos de Ferroviarios de Madrid</a:t>
            </a:r>
            <a:endParaRPr b="0" i="0" sz="2000" u="none" cap="none" strike="noStrike">
              <a:latin typeface="Arial"/>
              <a:ea typeface="Arial"/>
              <a:cs typeface="Arial"/>
              <a:sym typeface="Arial"/>
            </a:endParaRPr>
          </a:p>
        </p:txBody>
      </p:sp>
      <p:sp>
        <p:nvSpPr>
          <p:cNvPr id="66" name="Google Shape;66;p14"/>
          <p:cNvSpPr/>
          <p:nvPr/>
        </p:nvSpPr>
        <p:spPr>
          <a:xfrm>
            <a:off x="2559240" y="4205880"/>
            <a:ext cx="4019760" cy="57888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0" i="0" lang="es-ES" sz="1100" u="none" cap="none" strike="noStrike">
                <a:solidFill>
                  <a:srgbClr val="000000"/>
                </a:solidFill>
                <a:latin typeface="Arial"/>
                <a:ea typeface="Arial"/>
                <a:cs typeface="Arial"/>
                <a:sym typeface="Arial"/>
              </a:rPr>
              <a:t>Autor: </a:t>
            </a:r>
            <a:r>
              <a:rPr b="1" lang="es-ES" sz="1100"/>
              <a:t>Alberto Calzón, Eduardo Landa, Martín </a:t>
            </a:r>
            <a:r>
              <a:rPr b="1" lang="es-ES" sz="1100"/>
              <a:t>Sánchez</a:t>
            </a:r>
            <a:r>
              <a:rPr b="1" lang="es-ES" sz="1100"/>
              <a:t> y Ana Chércoles</a:t>
            </a:r>
            <a:endParaRPr b="0" i="0" sz="1100" u="none" cap="none" strike="noStrike">
              <a:latin typeface="Arial"/>
              <a:ea typeface="Arial"/>
              <a:cs typeface="Arial"/>
              <a:sym typeface="Arial"/>
            </a:endParaRPr>
          </a:p>
        </p:txBody>
      </p:sp>
      <p:sp>
        <p:nvSpPr>
          <p:cNvPr id="67" name="Google Shape;67;p14"/>
          <p:cNvSpPr/>
          <p:nvPr/>
        </p:nvSpPr>
        <p:spPr>
          <a:xfrm>
            <a:off x="1429920" y="446400"/>
            <a:ext cx="6449040" cy="31032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CHF Formación</a:t>
            </a:r>
            <a:endParaRPr b="0" i="0" sz="2000" u="none" cap="none" strike="noStrike">
              <a:latin typeface="Arial"/>
              <a:ea typeface="Arial"/>
              <a:cs typeface="Arial"/>
              <a:sym typeface="Arial"/>
            </a:endParaRPr>
          </a:p>
        </p:txBody>
      </p:sp>
      <p:sp>
        <p:nvSpPr>
          <p:cNvPr id="68" name="Google Shape;68;p14"/>
          <p:cNvSpPr/>
          <p:nvPr/>
        </p:nvSpPr>
        <p:spPr>
          <a:xfrm>
            <a:off x="4224960" y="4785480"/>
            <a:ext cx="687960" cy="28728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1400" u="none" cap="none" strike="noStrike">
                <a:solidFill>
                  <a:srgbClr val="000000"/>
                </a:solidFill>
                <a:latin typeface="Arial"/>
                <a:ea typeface="Arial"/>
                <a:cs typeface="Arial"/>
                <a:sym typeface="Arial"/>
              </a:rPr>
              <a:t>2025</a:t>
            </a:r>
            <a:endParaRPr b="0" i="0" sz="1400" u="none" cap="none" strike="noStrike">
              <a:latin typeface="Arial"/>
              <a:ea typeface="Arial"/>
              <a:cs typeface="Arial"/>
              <a:sym typeface="Arial"/>
            </a:endParaRPr>
          </a:p>
        </p:txBody>
      </p:sp>
      <p:sp>
        <p:nvSpPr>
          <p:cNvPr id="69" name="Google Shape;69;p14"/>
          <p:cNvSpPr/>
          <p:nvPr/>
        </p:nvSpPr>
        <p:spPr>
          <a:xfrm>
            <a:off x="1378440" y="2000520"/>
            <a:ext cx="6381720" cy="495000"/>
          </a:xfrm>
          <a:prstGeom prst="rect">
            <a:avLst/>
          </a:prstGeom>
          <a:noFill/>
          <a:ln>
            <a:noFill/>
          </a:ln>
        </p:spPr>
        <p:txBody>
          <a:bodyPr anchorCtr="0" anchor="t" bIns="34200" lIns="68400" spcFirstLastPara="1" rIns="68400" wrap="square" tIns="34200">
            <a:noAutofit/>
          </a:bodyPr>
          <a:lstStyle/>
          <a:p>
            <a:pPr indent="0" lvl="0" marL="0" marR="0" rtl="0" algn="ctr">
              <a:lnSpc>
                <a:spcPct val="115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70" name="Google Shape;70;p14"/>
          <p:cNvPicPr preferRelativeResize="0"/>
          <p:nvPr/>
        </p:nvPicPr>
        <p:blipFill rotWithShape="1">
          <a:blip r:embed="rId3">
            <a:alphaModFix/>
          </a:blip>
          <a:srcRect b="0" l="0" r="0" t="0"/>
          <a:stretch/>
        </p:blipFill>
        <p:spPr>
          <a:xfrm>
            <a:off x="4029120" y="2822040"/>
            <a:ext cx="1079640" cy="1079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66" name="Google Shape;266;p2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67" name="Google Shape;267;p2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68" name="Google Shape;268;p2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69" name="Google Shape;269;p2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70" name="Google Shape;270;p2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71" name="Google Shape;271;p2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72" name="Google Shape;272;p2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73" name="Google Shape;273;p23"/>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274" name="Google Shape;274;p2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318960" y="1365480"/>
            <a:ext cx="8454600" cy="1087200"/>
          </a:xfrm>
          <a:custGeom>
            <a:rect b="b" l="l" r="r" t="t"/>
            <a:pathLst>
              <a:path extrusionOk="0" h="3022" w="23487">
                <a:moveTo>
                  <a:pt x="503" y="0"/>
                </a:moveTo>
                <a:cubicBezTo>
                  <a:pt x="251" y="0"/>
                  <a:pt x="0" y="251"/>
                  <a:pt x="0" y="503"/>
                </a:cubicBezTo>
                <a:lnTo>
                  <a:pt x="0" y="2517"/>
                </a:lnTo>
                <a:cubicBezTo>
                  <a:pt x="0" y="2769"/>
                  <a:pt x="251" y="3021"/>
                  <a:pt x="503" y="3021"/>
                </a:cubicBezTo>
                <a:lnTo>
                  <a:pt x="22982" y="3021"/>
                </a:lnTo>
                <a:cubicBezTo>
                  <a:pt x="23234" y="3021"/>
                  <a:pt x="23486" y="2769"/>
                  <a:pt x="23486" y="2517"/>
                </a:cubicBezTo>
                <a:lnTo>
                  <a:pt x="23486" y="503"/>
                </a:lnTo>
                <a:cubicBezTo>
                  <a:pt x="23486" y="251"/>
                  <a:pt x="23234" y="0"/>
                  <a:pt x="22982" y="0"/>
                </a:cubicBezTo>
                <a:lnTo>
                  <a:pt x="503"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Para hacer la simulación de los cuatro módulos de ha hecho el uso de Ciros 7, un programa de festo que puede simular diversos productos que nos ofrece la empresa de festo, hay que evidenciar que las licencias y archivos que se tienen en el aula de estudio cuentan con restricciones para su uso, sin embargo hemos logrado hacer un gemelo digital de los cuatro módulos y del </a:t>
            </a:r>
            <a:r>
              <a:rPr lang="es-ES" sz="1300"/>
              <a:t>segundo</a:t>
            </a:r>
            <a:r>
              <a:rPr b="0" i="0" lang="es-ES" sz="1300" u="none" cap="none" strike="noStrike">
                <a:solidFill>
                  <a:srgbClr val="000000"/>
                </a:solidFill>
                <a:latin typeface="Arial"/>
                <a:ea typeface="Arial"/>
                <a:cs typeface="Arial"/>
                <a:sym typeface="Arial"/>
              </a:rPr>
              <a:t> módulo </a:t>
            </a:r>
            <a:r>
              <a:rPr lang="es-ES" sz="1300"/>
              <a:t>measuring</a:t>
            </a:r>
            <a:r>
              <a:rPr b="0" i="0" lang="es-ES" sz="1300" u="none" cap="none" strike="noStrike">
                <a:solidFill>
                  <a:srgbClr val="000000"/>
                </a:solidFill>
                <a:latin typeface="Arial"/>
                <a:ea typeface="Arial"/>
                <a:cs typeface="Arial"/>
                <a:sym typeface="Arial"/>
              </a:rPr>
              <a:t> que es el </a:t>
            </a:r>
            <a:r>
              <a:rPr lang="es-ES" sz="1300"/>
              <a:t>segundo</a:t>
            </a:r>
            <a:r>
              <a:rPr b="0" i="0" lang="es-ES" sz="1300" u="none" cap="none" strike="noStrike">
                <a:solidFill>
                  <a:srgbClr val="000000"/>
                </a:solidFill>
                <a:latin typeface="Arial"/>
                <a:ea typeface="Arial"/>
                <a:cs typeface="Arial"/>
                <a:sym typeface="Arial"/>
              </a:rPr>
              <a:t> que hemos puesto la meta de poner en marcha en el año 202</a:t>
            </a:r>
            <a:r>
              <a:rPr lang="es-ES" sz="1300"/>
              <a:t>5.</a:t>
            </a:r>
            <a:endParaRPr b="0" i="0" sz="1300" u="none" cap="none" strike="noStrike">
              <a:latin typeface="Arial"/>
              <a:ea typeface="Arial"/>
              <a:cs typeface="Arial"/>
              <a:sym typeface="Arial"/>
            </a:endParaRPr>
          </a:p>
        </p:txBody>
      </p:sp>
      <p:sp>
        <p:nvSpPr>
          <p:cNvPr id="276" name="Google Shape;276;p23"/>
          <p:cNvSpPr/>
          <p:nvPr/>
        </p:nvSpPr>
        <p:spPr>
          <a:xfrm>
            <a:off x="344520" y="2571840"/>
            <a:ext cx="8454600" cy="1087200"/>
          </a:xfrm>
          <a:custGeom>
            <a:rect b="b" l="l" r="r" t="t"/>
            <a:pathLst>
              <a:path extrusionOk="0" h="3022" w="23487">
                <a:moveTo>
                  <a:pt x="503" y="0"/>
                </a:moveTo>
                <a:cubicBezTo>
                  <a:pt x="251" y="0"/>
                  <a:pt x="0" y="251"/>
                  <a:pt x="0" y="503"/>
                </a:cubicBezTo>
                <a:lnTo>
                  <a:pt x="0" y="2517"/>
                </a:lnTo>
                <a:cubicBezTo>
                  <a:pt x="0" y="2769"/>
                  <a:pt x="251" y="3021"/>
                  <a:pt x="503" y="3021"/>
                </a:cubicBezTo>
                <a:lnTo>
                  <a:pt x="22982" y="3021"/>
                </a:lnTo>
                <a:cubicBezTo>
                  <a:pt x="23234" y="3021"/>
                  <a:pt x="23486" y="2769"/>
                  <a:pt x="23486" y="2517"/>
                </a:cubicBezTo>
                <a:lnTo>
                  <a:pt x="23486" y="503"/>
                </a:lnTo>
                <a:cubicBezTo>
                  <a:pt x="23486" y="251"/>
                  <a:pt x="23234" y="0"/>
                  <a:pt x="22982" y="0"/>
                </a:cubicBezTo>
                <a:lnTo>
                  <a:pt x="503"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Hay que recalcar que </a:t>
            </a:r>
            <a:r>
              <a:rPr lang="es-ES" sz="1300"/>
              <a:t>se a hecho posible la </a:t>
            </a:r>
            <a:r>
              <a:rPr lang="es-ES" sz="1300"/>
              <a:t>extracción</a:t>
            </a:r>
            <a:r>
              <a:rPr lang="es-ES" sz="1300"/>
              <a:t> del gemelo digital del funcionamiento a realizar por el </a:t>
            </a:r>
            <a:r>
              <a:rPr lang="es-ES" sz="1300"/>
              <a:t>módulo</a:t>
            </a:r>
            <a:r>
              <a:rPr lang="es-ES" sz="1300"/>
              <a:t> y la </a:t>
            </a:r>
            <a:r>
              <a:rPr lang="es-ES" sz="1300"/>
              <a:t>posición</a:t>
            </a:r>
            <a:r>
              <a:rPr lang="es-ES" sz="1300"/>
              <a:t> de origen de la </a:t>
            </a:r>
            <a:r>
              <a:rPr lang="es-ES" sz="1300"/>
              <a:t>máquina</a:t>
            </a:r>
            <a:r>
              <a:rPr lang="es-ES" sz="1300"/>
              <a:t> pero no se a podido </a:t>
            </a:r>
            <a:r>
              <a:rPr lang="es-ES" sz="1300"/>
              <a:t>extraer</a:t>
            </a:r>
            <a:r>
              <a:rPr lang="es-ES" sz="1300"/>
              <a:t> nada del </a:t>
            </a:r>
            <a:r>
              <a:rPr lang="es-ES" sz="1300"/>
              <a:t>código</a:t>
            </a:r>
            <a:r>
              <a:rPr lang="es-ES" sz="1300"/>
              <a:t> original y nuestro programa es una </a:t>
            </a:r>
            <a:r>
              <a:rPr lang="es-ES" sz="1300"/>
              <a:t>recreación</a:t>
            </a:r>
            <a:r>
              <a:rPr lang="es-ES" sz="1300"/>
              <a:t> de lo que hemos podido extraer.</a:t>
            </a:r>
            <a:endParaRPr b="0" i="0" sz="1300" u="none" cap="none" strike="noStrike">
              <a:latin typeface="Arial"/>
              <a:ea typeface="Arial"/>
              <a:cs typeface="Arial"/>
              <a:sym typeface="Arial"/>
            </a:endParaRPr>
          </a:p>
        </p:txBody>
      </p:sp>
      <p:sp>
        <p:nvSpPr>
          <p:cNvPr id="277" name="Google Shape;277;p2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78" name="Google Shape;278;p2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79" name="Google Shape;279;p2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80" name="Google Shape;280;p2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81" name="Google Shape;281;p2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82" name="Google Shape;282;p2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83" name="Google Shape;283;p2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84" name="Google Shape;284;p2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85" name="Google Shape;285;p2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91" name="Google Shape;291;p2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92" name="Google Shape;292;p2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93" name="Google Shape;293;p2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94" name="Google Shape;294;p2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95" name="Google Shape;295;p2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96" name="Google Shape;296;p2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97" name="Google Shape;297;p2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98" name="Google Shape;298;p24"/>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299" name="Google Shape;299;p24"/>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18960" y="103608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Este es un video que evidencia la simulación de los 4 módulos funcionando de forma simultánea:</a:t>
            </a:r>
            <a:endParaRPr b="0" i="0" sz="1400" u="none" cap="none" strike="noStrike">
              <a:latin typeface="Arial"/>
              <a:ea typeface="Arial"/>
              <a:cs typeface="Arial"/>
              <a:sym typeface="Arial"/>
            </a:endParaRPr>
          </a:p>
        </p:txBody>
      </p:sp>
      <p:pic>
        <p:nvPicPr>
          <p:cNvPr id="301" name="Google Shape;301;p24"/>
          <p:cNvPicPr preferRelativeResize="0"/>
          <p:nvPr/>
        </p:nvPicPr>
        <p:blipFill rotWithShape="1">
          <a:blip r:embed="rId3">
            <a:alphaModFix/>
          </a:blip>
          <a:srcRect b="0" l="0" r="0" t="0"/>
          <a:stretch/>
        </p:blipFill>
        <p:spPr>
          <a:xfrm>
            <a:off x="273600" y="1735200"/>
            <a:ext cx="7740360" cy="3142080"/>
          </a:xfrm>
          <a:prstGeom prst="rect">
            <a:avLst/>
          </a:prstGeom>
          <a:noFill/>
          <a:ln>
            <a:noFill/>
          </a:ln>
        </p:spPr>
      </p:pic>
      <p:sp>
        <p:nvSpPr>
          <p:cNvPr id="302" name="Google Shape;302;p2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03" name="Google Shape;303;p2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04" name="Google Shape;304;p2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05" name="Google Shape;305;p2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06" name="Google Shape;306;p2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07" name="Google Shape;307;p2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08" name="Google Shape;308;p2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09" name="Google Shape;309;p2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10" name="Google Shape;310;p2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16" name="Google Shape;316;p2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17" name="Google Shape;317;p2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18" name="Google Shape;318;p2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19" name="Google Shape;319;p2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20" name="Google Shape;320;p2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21" name="Google Shape;321;p2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22" name="Google Shape;322;p2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23" name="Google Shape;323;p25"/>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324" name="Google Shape;324;p25"/>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318960" y="103608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Los siguientes son imágenes de los gemelos digitales en html, se recuerda que la única forma de haber extraído los ficheros fue por html, ya que, el software de Ciros cuenta con una restricción sobre los ficheros usados dentro del software:</a:t>
            </a:r>
            <a:endParaRPr b="0" i="0" sz="1400" u="none" cap="none" strike="noStrike">
              <a:latin typeface="Arial"/>
              <a:ea typeface="Arial"/>
              <a:cs typeface="Arial"/>
              <a:sym typeface="Arial"/>
            </a:endParaRPr>
          </a:p>
        </p:txBody>
      </p:sp>
      <p:pic>
        <p:nvPicPr>
          <p:cNvPr id="326" name="Google Shape;326;p25"/>
          <p:cNvPicPr preferRelativeResize="0"/>
          <p:nvPr/>
        </p:nvPicPr>
        <p:blipFill rotWithShape="1">
          <a:blip r:embed="rId3">
            <a:alphaModFix/>
          </a:blip>
          <a:srcRect b="0" l="0" r="0" t="0"/>
          <a:stretch/>
        </p:blipFill>
        <p:spPr>
          <a:xfrm>
            <a:off x="318960" y="1746720"/>
            <a:ext cx="3976920" cy="2755080"/>
          </a:xfrm>
          <a:prstGeom prst="rect">
            <a:avLst/>
          </a:prstGeom>
          <a:noFill/>
          <a:ln>
            <a:noFill/>
          </a:ln>
        </p:spPr>
      </p:pic>
      <p:sp>
        <p:nvSpPr>
          <p:cNvPr id="327" name="Google Shape;327;p25"/>
          <p:cNvSpPr/>
          <p:nvPr/>
        </p:nvSpPr>
        <p:spPr>
          <a:xfrm>
            <a:off x="318960" y="4280760"/>
            <a:ext cx="3481920" cy="7693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200" u="none" cap="none" strike="noStrike">
                <a:solidFill>
                  <a:srgbClr val="000000"/>
                </a:solidFill>
                <a:latin typeface="Arial"/>
                <a:ea typeface="Arial"/>
                <a:cs typeface="Arial"/>
                <a:sym typeface="Arial"/>
              </a:rPr>
              <a:t>Modelo de los 4 modulos: (https://drive.google.com/file/d/11enAp-fE3j3PfGl9_GndZVelC4OKwHLt/view?usp=drive_link)</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328" name="Google Shape;328;p25"/>
          <p:cNvSpPr/>
          <p:nvPr/>
        </p:nvSpPr>
        <p:spPr>
          <a:xfrm>
            <a:off x="4329360" y="4268520"/>
            <a:ext cx="3568680" cy="10227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200" u="none" cap="none" strike="noStrike">
                <a:solidFill>
                  <a:srgbClr val="000000"/>
                </a:solidFill>
                <a:latin typeface="Arial"/>
                <a:ea typeface="Arial"/>
                <a:cs typeface="Arial"/>
                <a:sym typeface="Arial"/>
              </a:rPr>
              <a:t>Modelo del </a:t>
            </a:r>
            <a:r>
              <a:rPr lang="es-ES" sz="1200"/>
              <a:t>módulo measuring</a:t>
            </a:r>
            <a:r>
              <a:rPr b="0" i="0" lang="es-ES" sz="1200" u="none" cap="none" strike="noStrike">
                <a:solidFill>
                  <a:srgbClr val="000000"/>
                </a:solidFill>
                <a:latin typeface="Arial"/>
                <a:ea typeface="Arial"/>
                <a:cs typeface="Arial"/>
                <a:sym typeface="Arial"/>
              </a:rPr>
              <a:t> :</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lang="es-ES" sz="1200"/>
              <a:t>https://drive.google.com/drive/folders/1UqXY2B7Tx1lMFLZpk_K6PxiAH4IKTyvu?usp=sharing</a:t>
            </a:r>
            <a:endParaRPr b="0" i="0" sz="1200" u="none" cap="none" strike="noStrike">
              <a:latin typeface="Arial"/>
              <a:ea typeface="Arial"/>
              <a:cs typeface="Arial"/>
              <a:sym typeface="Arial"/>
            </a:endParaRPr>
          </a:p>
        </p:txBody>
      </p:sp>
      <p:sp>
        <p:nvSpPr>
          <p:cNvPr id="329" name="Google Shape;329;p2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30" name="Google Shape;330;p2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31" name="Google Shape;331;p2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32" name="Google Shape;332;p2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33" name="Google Shape;333;p2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34" name="Google Shape;334;p2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35" name="Google Shape;335;p2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36" name="Google Shape;336;p2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37" name="Google Shape;337;p2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338" name="Google Shape;338;p25"/>
          <p:cNvPicPr preferRelativeResize="0"/>
          <p:nvPr/>
        </p:nvPicPr>
        <p:blipFill>
          <a:blip r:embed="rId4">
            <a:alphaModFix/>
          </a:blip>
          <a:stretch>
            <a:fillRect/>
          </a:stretch>
        </p:blipFill>
        <p:spPr>
          <a:xfrm>
            <a:off x="4384075" y="1657775"/>
            <a:ext cx="3852724" cy="266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5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44" name="Google Shape;344;p2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45" name="Google Shape;345;p2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46" name="Google Shape;346;p2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47" name="Google Shape;347;p2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48" name="Google Shape;348;p2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49" name="Google Shape;349;p2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50" name="Google Shape;350;p2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51" name="Google Shape;351;p26"/>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352" name="Google Shape;352;p26"/>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4" name="Google Shape;354;p26"/>
          <p:cNvGraphicFramePr/>
          <p:nvPr/>
        </p:nvGraphicFramePr>
        <p:xfrm>
          <a:off x="174240" y="1269720"/>
          <a:ext cx="3000000" cy="3000000"/>
        </p:xfrm>
        <a:graphic>
          <a:graphicData uri="http://schemas.openxmlformats.org/drawingml/2006/table">
            <a:tbl>
              <a:tblPr>
                <a:noFill/>
                <a:tableStyleId>{C7DB76B3-FF0C-45D8-B41E-6D4B7E28DB00}</a:tableStyleId>
              </a:tblPr>
              <a:tblGrid>
                <a:gridCol w="959050"/>
                <a:gridCol w="2040475"/>
              </a:tblGrid>
              <a:tr h="456850">
                <a:tc>
                  <a:txBody>
                    <a:bodyPr/>
                    <a:lstStyle/>
                    <a:p>
                      <a:pPr indent="0" lvl="0" marL="0" marR="0" rtl="0" algn="ctr">
                        <a:lnSpc>
                          <a:spcPct val="100000"/>
                        </a:lnSpc>
                        <a:spcBef>
                          <a:spcPts val="0"/>
                        </a:spcBef>
                        <a:spcAft>
                          <a:spcPts val="0"/>
                        </a:spcAft>
                        <a:buNone/>
                      </a:pPr>
                      <a:r>
                        <a:rPr lang="es-ES" sz="900" u="sng"/>
                        <a:t>Salidas</a:t>
                      </a:r>
                      <a:r>
                        <a:rPr b="0" lang="es-ES" sz="900" u="sng" cap="none" strike="noStrike">
                          <a:solidFill>
                            <a:srgbClr val="000000"/>
                          </a:solidFill>
                          <a:latin typeface="Arial"/>
                          <a:ea typeface="Arial"/>
                          <a:cs typeface="Arial"/>
                          <a:sym typeface="Arial"/>
                        </a:rPr>
                        <a:t> 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válvula</a:t>
                      </a:r>
                      <a:r>
                        <a:rPr lang="es-ES" sz="900" u="sng"/>
                        <a:t> 1</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Solenoid valve MHA1-M1H-3/2O-0,6-HC</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piston de cilindro</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Cilindro compacto ADNGF-12-20-P-A</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cilindro</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Short-stroke cylinder ADVC-12-10-I-P</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pinza paralela</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Pinza paralela DHPS-10-A</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motor </a:t>
                      </a:r>
                      <a:r>
                        <a:rPr lang="es-ES" sz="900" u="sng"/>
                        <a:t>semi giratorio</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Semi-rotary drive DSM-10-180-P-FW</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válvula</a:t>
                      </a:r>
                      <a:r>
                        <a:rPr lang="es-ES" sz="900" u="sng"/>
                        <a:t> 2</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Solenoid valve VUVG-L10-M52-MT-M5-1P3</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controlador de motores DC</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8064284 DC Motor Controller</a:t>
                      </a:r>
                      <a:endParaRPr sz="900" u="sng"/>
                    </a:p>
                  </a:txBody>
                  <a:tcPr marT="45725" marB="45725" marR="91075" marL="91075">
                    <a:solidFill>
                      <a:srgbClr val="CFE7F5"/>
                    </a:solidFill>
                  </a:tcPr>
                </a:tc>
              </a:tr>
            </a:tbl>
          </a:graphicData>
        </a:graphic>
      </p:graphicFrame>
      <p:sp>
        <p:nvSpPr>
          <p:cNvPr id="355" name="Google Shape;355;p26"/>
          <p:cNvSpPr/>
          <p:nvPr/>
        </p:nvSpPr>
        <p:spPr>
          <a:xfrm>
            <a:off x="4920840" y="969840"/>
            <a:ext cx="4013280" cy="33908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En la primer actividad realizada </a:t>
            </a:r>
            <a:r>
              <a:rPr b="1" i="1" lang="es-ES" sz="1300" u="none" cap="none" strike="noStrike">
                <a:solidFill>
                  <a:srgbClr val="000000"/>
                </a:solidFill>
                <a:latin typeface="Arial"/>
                <a:ea typeface="Arial"/>
                <a:cs typeface="Arial"/>
                <a:sym typeface="Arial"/>
              </a:rPr>
              <a:t>Reconocimiento de estaciones MPS</a:t>
            </a:r>
            <a:r>
              <a:rPr b="0" i="0" lang="es-ES" sz="1300" u="none" cap="none" strike="noStrike">
                <a:solidFill>
                  <a:srgbClr val="000000"/>
                </a:solidFill>
                <a:latin typeface="Arial"/>
                <a:ea typeface="Arial"/>
                <a:cs typeface="Arial"/>
                <a:sym typeface="Arial"/>
              </a:rPr>
              <a:t>, se identificó cada elemento como Sensores, Motor, </a:t>
            </a:r>
            <a:r>
              <a:rPr lang="es-ES" sz="1300"/>
              <a:t>Electroválvulas</a:t>
            </a:r>
            <a:r>
              <a:rPr b="0" i="0" lang="es-ES" sz="1300" u="none" cap="none" strike="noStrike">
                <a:solidFill>
                  <a:srgbClr val="000000"/>
                </a:solidFill>
                <a:latin typeface="Arial"/>
                <a:ea typeface="Arial"/>
                <a:cs typeface="Arial"/>
                <a:sym typeface="Arial"/>
              </a:rPr>
              <a:t>, Pistones, Variador de Frecuencia; en el cual al ver su etiqueta de fabricación se puede observar el código de cada elemento, se descargó cada DataSheet del elemento en donde se pueden ver sus especificaciones. </a:t>
            </a:r>
            <a:endParaRPr b="0" i="0" sz="1300" u="none" cap="none" strike="noStrike">
              <a:latin typeface="Arial"/>
              <a:ea typeface="Arial"/>
              <a:cs typeface="Arial"/>
              <a:sym typeface="Arial"/>
            </a:endParaRPr>
          </a:p>
        </p:txBody>
      </p:sp>
      <p:pic>
        <p:nvPicPr>
          <p:cNvPr id="356" name="Google Shape;356;p26"/>
          <p:cNvPicPr preferRelativeResize="0"/>
          <p:nvPr/>
        </p:nvPicPr>
        <p:blipFill rotWithShape="1">
          <a:blip r:embed="rId3">
            <a:alphaModFix/>
          </a:blip>
          <a:srcRect b="0" l="0" r="0" t="0"/>
          <a:stretch/>
        </p:blipFill>
        <p:spPr>
          <a:xfrm>
            <a:off x="5774760" y="2920320"/>
            <a:ext cx="2142000" cy="2121840"/>
          </a:xfrm>
          <a:prstGeom prst="rect">
            <a:avLst/>
          </a:prstGeom>
          <a:noFill/>
          <a:ln cap="flat" cmpd="sng" w="28425">
            <a:solidFill>
              <a:srgbClr val="4472C4"/>
            </a:solidFill>
            <a:prstDash val="solid"/>
            <a:round/>
            <a:headEnd len="sm" w="sm" type="none"/>
            <a:tailEnd len="sm" w="sm" type="none"/>
          </a:ln>
        </p:spPr>
      </p:pic>
      <p:sp>
        <p:nvSpPr>
          <p:cNvPr id="357" name="Google Shape;357;p2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58" name="Google Shape;358;p2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59" name="Google Shape;359;p2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60" name="Google Shape;360;p2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61" name="Google Shape;361;p2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62" name="Google Shape;362;p2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63" name="Google Shape;363;p2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64" name="Google Shape;364;p2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65" name="Google Shape;365;p2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p:nvPr/>
        </p:nvSpPr>
        <p:spPr>
          <a:xfrm>
            <a:off x="0" y="0"/>
            <a:ext cx="1068116" cy="347759"/>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71" name="Google Shape;371;p27"/>
          <p:cNvSpPr/>
          <p:nvPr/>
        </p:nvSpPr>
        <p:spPr>
          <a:xfrm>
            <a:off x="1027440" y="0"/>
            <a:ext cx="1109523" cy="347759"/>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72" name="Google Shape;372;p27"/>
          <p:cNvSpPr/>
          <p:nvPr/>
        </p:nvSpPr>
        <p:spPr>
          <a:xfrm>
            <a:off x="2137320" y="0"/>
            <a:ext cx="990717" cy="347759"/>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73" name="Google Shape;373;p27"/>
          <p:cNvSpPr/>
          <p:nvPr/>
        </p:nvSpPr>
        <p:spPr>
          <a:xfrm>
            <a:off x="3128400" y="0"/>
            <a:ext cx="949321" cy="347759"/>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74" name="Google Shape;374;p27"/>
          <p:cNvSpPr/>
          <p:nvPr/>
        </p:nvSpPr>
        <p:spPr>
          <a:xfrm>
            <a:off x="4078080" y="0"/>
            <a:ext cx="1447916" cy="347759"/>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75" name="Google Shape;375;p27"/>
          <p:cNvSpPr/>
          <p:nvPr/>
        </p:nvSpPr>
        <p:spPr>
          <a:xfrm>
            <a:off x="5526360" y="0"/>
            <a:ext cx="1174682" cy="347759"/>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76" name="Google Shape;376;p27"/>
          <p:cNvSpPr/>
          <p:nvPr/>
        </p:nvSpPr>
        <p:spPr>
          <a:xfrm>
            <a:off x="6701400" y="-360"/>
            <a:ext cx="1734117" cy="347759"/>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77" name="Google Shape;377;p27"/>
          <p:cNvSpPr/>
          <p:nvPr/>
        </p:nvSpPr>
        <p:spPr>
          <a:xfrm>
            <a:off x="8773920" y="0"/>
            <a:ext cx="369600" cy="25050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78" name="Google Shape;378;p27"/>
          <p:cNvSpPr/>
          <p:nvPr/>
        </p:nvSpPr>
        <p:spPr>
          <a:xfrm>
            <a:off x="1165680" y="540000"/>
            <a:ext cx="6915600" cy="495719"/>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379" name="Google Shape;379;p27"/>
          <p:cNvSpPr/>
          <p:nvPr/>
        </p:nvSpPr>
        <p:spPr>
          <a:xfrm>
            <a:off x="318960" y="1735200"/>
            <a:ext cx="8454615" cy="347759"/>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264600" y="1166760"/>
            <a:ext cx="8454615"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81" name="Google Shape;381;p27"/>
          <p:cNvGraphicFramePr/>
          <p:nvPr/>
        </p:nvGraphicFramePr>
        <p:xfrm>
          <a:off x="174240" y="1269720"/>
          <a:ext cx="3000000" cy="3000000"/>
        </p:xfrm>
        <a:graphic>
          <a:graphicData uri="http://schemas.openxmlformats.org/drawingml/2006/table">
            <a:tbl>
              <a:tblPr>
                <a:noFill/>
                <a:tableStyleId>{C7DB76B3-FF0C-45D8-B41E-6D4B7E28DB00}</a:tableStyleId>
              </a:tblPr>
              <a:tblGrid>
                <a:gridCol w="959050"/>
                <a:gridCol w="2040475"/>
              </a:tblGrid>
              <a:tr h="456850">
                <a:tc>
                  <a:txBody>
                    <a:bodyPr/>
                    <a:lstStyle/>
                    <a:p>
                      <a:pPr indent="0" lvl="0" marL="0" marR="0" rtl="0" algn="ctr">
                        <a:lnSpc>
                          <a:spcPct val="100000"/>
                        </a:lnSpc>
                        <a:spcBef>
                          <a:spcPts val="0"/>
                        </a:spcBef>
                        <a:spcAft>
                          <a:spcPts val="0"/>
                        </a:spcAft>
                        <a:buNone/>
                      </a:pPr>
                      <a:r>
                        <a:rPr lang="es-ES" sz="900" u="sng"/>
                        <a:t>Salidas</a:t>
                      </a:r>
                      <a:r>
                        <a:rPr b="0" lang="es-ES" sz="900" u="sng" cap="none" strike="noStrike">
                          <a:solidFill>
                            <a:srgbClr val="000000"/>
                          </a:solidFill>
                          <a:latin typeface="Arial"/>
                          <a:ea typeface="Arial"/>
                          <a:cs typeface="Arial"/>
                          <a:sym typeface="Arial"/>
                        </a:rPr>
                        <a:t> 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456850">
                <a:tc>
                  <a:txBody>
                    <a:bodyPr/>
                    <a:lstStyle/>
                    <a:p>
                      <a:pPr indent="0" lvl="0" marL="0" rtl="0" algn="l">
                        <a:spcBef>
                          <a:spcPts val="0"/>
                        </a:spcBef>
                        <a:spcAft>
                          <a:spcPts val="0"/>
                        </a:spcAft>
                        <a:buNone/>
                      </a:pPr>
                      <a:r>
                        <a:rPr lang="es-ES" sz="900"/>
                        <a:t>motor electrico </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Series GMPG Motor type 404 603</a:t>
                      </a:r>
                      <a:endParaRPr sz="900"/>
                    </a:p>
                  </a:txBody>
                  <a:tcPr marT="45725" marB="45725" marR="91075" marL="91075">
                    <a:solidFill>
                      <a:srgbClr val="CFE7F5"/>
                    </a:solidFill>
                  </a:tcPr>
                </a:tc>
              </a:tr>
            </a:tbl>
          </a:graphicData>
        </a:graphic>
      </p:graphicFrame>
      <p:sp>
        <p:nvSpPr>
          <p:cNvPr id="382" name="Google Shape;382;p27"/>
          <p:cNvSpPr/>
          <p:nvPr/>
        </p:nvSpPr>
        <p:spPr>
          <a:xfrm>
            <a:off x="0" y="0"/>
            <a:ext cx="962278" cy="347759"/>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83" name="Google Shape;383;p27"/>
          <p:cNvSpPr/>
          <p:nvPr/>
        </p:nvSpPr>
        <p:spPr>
          <a:xfrm>
            <a:off x="925560" y="0"/>
            <a:ext cx="999717" cy="347759"/>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84" name="Google Shape;384;p27"/>
          <p:cNvSpPr/>
          <p:nvPr/>
        </p:nvSpPr>
        <p:spPr>
          <a:xfrm>
            <a:off x="1925280" y="0"/>
            <a:ext cx="892081" cy="347759"/>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85" name="Google Shape;385;p27"/>
          <p:cNvSpPr/>
          <p:nvPr/>
        </p:nvSpPr>
        <p:spPr>
          <a:xfrm>
            <a:off x="2818080" y="0"/>
            <a:ext cx="855361" cy="347759"/>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86" name="Google Shape;386;p27"/>
          <p:cNvSpPr/>
          <p:nvPr/>
        </p:nvSpPr>
        <p:spPr>
          <a:xfrm>
            <a:off x="3673440" y="0"/>
            <a:ext cx="1304284" cy="347759"/>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87" name="Google Shape;387;p27"/>
          <p:cNvSpPr/>
          <p:nvPr/>
        </p:nvSpPr>
        <p:spPr>
          <a:xfrm>
            <a:off x="4978080" y="0"/>
            <a:ext cx="1058040" cy="347759"/>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88" name="Google Shape;388;p27"/>
          <p:cNvSpPr/>
          <p:nvPr/>
        </p:nvSpPr>
        <p:spPr>
          <a:xfrm>
            <a:off x="6036480" y="-360"/>
            <a:ext cx="1562044" cy="347759"/>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89" name="Google Shape;389;p27"/>
          <p:cNvSpPr/>
          <p:nvPr/>
        </p:nvSpPr>
        <p:spPr>
          <a:xfrm>
            <a:off x="7903800" y="0"/>
            <a:ext cx="333000" cy="25050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90" name="Google Shape;390;p27"/>
          <p:cNvSpPr/>
          <p:nvPr/>
        </p:nvSpPr>
        <p:spPr>
          <a:xfrm>
            <a:off x="7581600" y="0"/>
            <a:ext cx="1562044" cy="347759"/>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96" name="Google Shape;396;p2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97" name="Google Shape;397;p2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98" name="Google Shape;398;p2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99" name="Google Shape;399;p2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00" name="Google Shape;400;p2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01" name="Google Shape;401;p2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02" name="Google Shape;402;p2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03" name="Google Shape;403;p28"/>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04" name="Google Shape;404;p2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05" name="Google Shape;405;p28"/>
          <p:cNvGraphicFramePr/>
          <p:nvPr/>
        </p:nvGraphicFramePr>
        <p:xfrm>
          <a:off x="673920" y="1166760"/>
          <a:ext cx="3000000" cy="3000000"/>
        </p:xfrm>
        <a:graphic>
          <a:graphicData uri="http://schemas.openxmlformats.org/drawingml/2006/table">
            <a:tbl>
              <a:tblPr>
                <a:noFill/>
                <a:tableStyleId>{C7DB76B3-FF0C-45D8-B41E-6D4B7E28DB00}</a:tableStyleId>
              </a:tblPr>
              <a:tblGrid>
                <a:gridCol w="899625"/>
                <a:gridCol w="1913000"/>
              </a:tblGrid>
              <a:tr h="569650">
                <a:tc>
                  <a:txBody>
                    <a:bodyPr/>
                    <a:lstStyle/>
                    <a:p>
                      <a:pPr indent="0" lvl="0" marL="0" marR="0" rtl="0" algn="ctr">
                        <a:lnSpc>
                          <a:spcPct val="100000"/>
                        </a:lnSpc>
                        <a:spcBef>
                          <a:spcPts val="0"/>
                        </a:spcBef>
                        <a:spcAft>
                          <a:spcPts val="0"/>
                        </a:spcAft>
                        <a:buNone/>
                      </a:pPr>
                      <a:r>
                        <a:rPr lang="es-ES" sz="900" u="sng"/>
                        <a:t>entradas </a:t>
                      </a:r>
                      <a:r>
                        <a:rPr b="0" lang="es-ES" sz="900" u="sng" cap="none" strike="noStrike">
                          <a:solidFill>
                            <a:srgbClr val="000000"/>
                          </a:solidFill>
                          <a:latin typeface="Arial"/>
                          <a:ea typeface="Arial"/>
                          <a:cs typeface="Arial"/>
                          <a:sym typeface="Arial"/>
                        </a:rPr>
                        <a:t>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569650">
                <a:tc>
                  <a:txBody>
                    <a:bodyPr/>
                    <a:lstStyle/>
                    <a:p>
                      <a:pPr indent="0" lvl="0" marL="0" rtl="0" algn="l">
                        <a:spcBef>
                          <a:spcPts val="0"/>
                        </a:spcBef>
                        <a:spcAft>
                          <a:spcPts val="0"/>
                        </a:spcAft>
                        <a:buNone/>
                      </a:pPr>
                      <a:r>
                        <a:rPr lang="es-ES" sz="900"/>
                        <a:t>sensor laser de distancia</a:t>
                      </a:r>
                      <a:endParaRPr sz="900"/>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a:t>FT 50 RLA 40</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569650">
                <a:tc>
                  <a:txBody>
                    <a:bodyPr/>
                    <a:lstStyle/>
                    <a:p>
                      <a:pPr indent="0" lvl="0" marL="0" rtl="0" algn="l">
                        <a:spcBef>
                          <a:spcPts val="0"/>
                        </a:spcBef>
                        <a:spcAft>
                          <a:spcPts val="0"/>
                        </a:spcAft>
                        <a:buNone/>
                      </a:pPr>
                      <a:r>
                        <a:rPr lang="es-ES" sz="900"/>
                        <a:t>sensor </a:t>
                      </a:r>
                      <a:r>
                        <a:rPr lang="es-ES" sz="900"/>
                        <a:t>láser</a:t>
                      </a:r>
                      <a:r>
                        <a:rPr lang="es-ES" sz="900"/>
                        <a:t> de</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                    Sensor de                      proximidad SME-8-K-LED-24</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rPr lang="es-ES" sz="900"/>
                        <a:t>sensor de fibra </a:t>
                      </a:r>
                      <a:r>
                        <a:rPr lang="es-ES" sz="900"/>
                        <a:t>óptica</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unidad de fibra óptica SOEG-L-Q30-P-A-K-2L</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rPr lang="es-ES" sz="900"/>
                        <a:t>sensor de fibra </a:t>
                      </a:r>
                      <a:r>
                        <a:rPr lang="es-ES" sz="900"/>
                        <a:t>óptica</a:t>
                      </a:r>
                      <a:r>
                        <a:rPr lang="es-ES" sz="900"/>
                        <a:t> </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unidad de fibra óptica SOEG-L-Q30-P-A-S-2L</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t/>
                      </a:r>
                      <a:endParaRPr sz="900"/>
                    </a:p>
                  </a:txBody>
                  <a:tcPr marT="45725" marB="45725" marR="91075" marL="91075">
                    <a:solidFill>
                      <a:srgbClr val="CFE7F5"/>
                    </a:solidFill>
                  </a:tcPr>
                </a:tc>
                <a:tc>
                  <a:txBody>
                    <a:bodyPr/>
                    <a:lstStyle/>
                    <a:p>
                      <a:pPr indent="0" lvl="0" marL="0" rtl="0" algn="l">
                        <a:spcBef>
                          <a:spcPts val="0"/>
                        </a:spcBef>
                        <a:spcAft>
                          <a:spcPts val="0"/>
                        </a:spcAft>
                        <a:buNone/>
                      </a:pPr>
                      <a:r>
                        <a:t/>
                      </a:r>
                      <a:endParaRPr sz="900"/>
                    </a:p>
                  </a:txBody>
                  <a:tcPr marT="45725" marB="45725" marR="91075" marL="91075">
                    <a:solidFill>
                      <a:srgbClr val="CFE7F5"/>
                    </a:solidFill>
                  </a:tcPr>
                </a:tc>
              </a:tr>
            </a:tbl>
          </a:graphicData>
        </a:graphic>
      </p:graphicFrame>
      <p:sp>
        <p:nvSpPr>
          <p:cNvPr id="406" name="Google Shape;406;p2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07" name="Google Shape;407;p2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08" name="Google Shape;408;p2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09" name="Google Shape;409;p2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10" name="Google Shape;410;p2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11" name="Google Shape;411;p2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12" name="Google Shape;412;p2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13" name="Google Shape;413;p2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14" name="Google Shape;414;p2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5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20" name="Google Shape;420;p2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21" name="Google Shape;421;p2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22" name="Google Shape;422;p2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23" name="Google Shape;423;p2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24" name="Google Shape;424;p2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25" name="Google Shape;425;p2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26" name="Google Shape;426;p2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27" name="Google Shape;427;p29"/>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28" name="Google Shape;428;p29"/>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29"/>
          <p:cNvPicPr preferRelativeResize="0"/>
          <p:nvPr/>
        </p:nvPicPr>
        <p:blipFill rotWithShape="1">
          <a:blip r:embed="rId3">
            <a:alphaModFix/>
          </a:blip>
          <a:srcRect b="0" l="0" r="0" t="0"/>
          <a:stretch/>
        </p:blipFill>
        <p:spPr>
          <a:xfrm>
            <a:off x="137880" y="1735200"/>
            <a:ext cx="2990160" cy="2242440"/>
          </a:xfrm>
          <a:prstGeom prst="rect">
            <a:avLst/>
          </a:prstGeom>
          <a:noFill/>
          <a:ln cap="flat" cmpd="sng" w="28425">
            <a:solidFill>
              <a:srgbClr val="4472C4"/>
            </a:solidFill>
            <a:prstDash val="solid"/>
            <a:round/>
            <a:headEnd len="sm" w="sm" type="none"/>
            <a:tailEnd len="sm" w="sm" type="none"/>
          </a:ln>
        </p:spPr>
      </p:pic>
      <p:pic>
        <p:nvPicPr>
          <p:cNvPr id="431" name="Google Shape;431;p29"/>
          <p:cNvPicPr preferRelativeResize="0"/>
          <p:nvPr/>
        </p:nvPicPr>
        <p:blipFill rotWithShape="1">
          <a:blip r:embed="rId4">
            <a:alphaModFix/>
          </a:blip>
          <a:srcRect b="0" l="0" r="0" t="0"/>
          <a:stretch/>
        </p:blipFill>
        <p:spPr>
          <a:xfrm rot="5400000">
            <a:off x="6120360" y="1461600"/>
            <a:ext cx="2314080" cy="3085560"/>
          </a:xfrm>
          <a:prstGeom prst="rect">
            <a:avLst/>
          </a:prstGeom>
          <a:noFill/>
          <a:ln cap="flat" cmpd="sng" w="28425">
            <a:solidFill>
              <a:srgbClr val="4472C4"/>
            </a:solidFill>
            <a:prstDash val="solid"/>
            <a:round/>
            <a:headEnd len="sm" w="sm" type="none"/>
            <a:tailEnd len="sm" w="sm" type="none"/>
          </a:ln>
        </p:spPr>
      </p:pic>
      <p:pic>
        <p:nvPicPr>
          <p:cNvPr id="432" name="Google Shape;432;p29"/>
          <p:cNvPicPr preferRelativeResize="0"/>
          <p:nvPr/>
        </p:nvPicPr>
        <p:blipFill rotWithShape="1">
          <a:blip r:embed="rId5">
            <a:alphaModFix/>
          </a:blip>
          <a:srcRect b="0" l="0" r="0" t="0"/>
          <a:stretch/>
        </p:blipFill>
        <p:spPr>
          <a:xfrm>
            <a:off x="3441240" y="1561320"/>
            <a:ext cx="1980000" cy="2772000"/>
          </a:xfrm>
          <a:prstGeom prst="rect">
            <a:avLst/>
          </a:prstGeom>
          <a:noFill/>
          <a:ln cap="flat" cmpd="sng" w="28425">
            <a:solidFill>
              <a:srgbClr val="4472C4"/>
            </a:solidFill>
            <a:prstDash val="solid"/>
            <a:round/>
            <a:headEnd len="sm" w="sm" type="none"/>
            <a:tailEnd len="sm" w="sm" type="none"/>
          </a:ln>
        </p:spPr>
      </p:pic>
      <p:sp>
        <p:nvSpPr>
          <p:cNvPr id="433" name="Google Shape;433;p29"/>
          <p:cNvSpPr/>
          <p:nvPr/>
        </p:nvSpPr>
        <p:spPr>
          <a:xfrm>
            <a:off x="37800" y="3922200"/>
            <a:ext cx="3004560" cy="347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2100" u="none" cap="none" strike="noStrike">
                <a:solidFill>
                  <a:srgbClr val="000000"/>
                </a:solidFill>
                <a:latin typeface="Calibri"/>
                <a:ea typeface="Calibri"/>
                <a:cs typeface="Calibri"/>
                <a:sym typeface="Calibri"/>
              </a:rPr>
              <a:t>Prueba de Continuidad de la placa de comunicaciones interna</a:t>
            </a:r>
            <a:endParaRPr b="0" i="0" sz="2100" u="none" cap="none" strike="noStrike">
              <a:latin typeface="Arial"/>
              <a:ea typeface="Arial"/>
              <a:cs typeface="Arial"/>
              <a:sym typeface="Arial"/>
            </a:endParaRPr>
          </a:p>
        </p:txBody>
      </p:sp>
      <p:sp>
        <p:nvSpPr>
          <p:cNvPr id="434" name="Google Shape;434;p29"/>
          <p:cNvSpPr/>
          <p:nvPr/>
        </p:nvSpPr>
        <p:spPr>
          <a:xfrm>
            <a:off x="3333600" y="4269960"/>
            <a:ext cx="2087640" cy="29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Prueba de comunicación de placa de control</a:t>
            </a:r>
            <a:endParaRPr b="0" i="0" sz="800" u="none" cap="none" strike="noStrike">
              <a:latin typeface="Arial"/>
              <a:ea typeface="Arial"/>
              <a:cs typeface="Arial"/>
              <a:sym typeface="Arial"/>
            </a:endParaRPr>
          </a:p>
        </p:txBody>
      </p:sp>
      <p:sp>
        <p:nvSpPr>
          <p:cNvPr id="435" name="Google Shape;435;p29"/>
          <p:cNvSpPr/>
          <p:nvPr/>
        </p:nvSpPr>
        <p:spPr>
          <a:xfrm>
            <a:off x="5633280" y="4161960"/>
            <a:ext cx="30859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Reconocimiento de sensores ópticos.</a:t>
            </a:r>
            <a:endParaRPr b="0" i="0" sz="800" u="none" cap="none" strike="noStrike">
              <a:latin typeface="Arial"/>
              <a:ea typeface="Arial"/>
              <a:cs typeface="Arial"/>
              <a:sym typeface="Arial"/>
            </a:endParaRPr>
          </a:p>
        </p:txBody>
      </p:sp>
      <p:sp>
        <p:nvSpPr>
          <p:cNvPr id="436" name="Google Shape;436;p2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37" name="Google Shape;437;p2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38" name="Google Shape;438;p2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39" name="Google Shape;439;p2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40" name="Google Shape;440;p2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41" name="Google Shape;441;p2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42" name="Google Shape;442;p2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43" name="Google Shape;443;p2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44" name="Google Shape;444;p2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50" name="Google Shape;450;p3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51" name="Google Shape;451;p3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52" name="Google Shape;452;p3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53" name="Google Shape;453;p3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54" name="Google Shape;454;p3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55" name="Google Shape;455;p3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56" name="Google Shape;456;p3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57" name="Google Shape;457;p30"/>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58" name="Google Shape;458;p30"/>
          <p:cNvSpPr/>
          <p:nvPr/>
        </p:nvSpPr>
        <p:spPr>
          <a:xfrm>
            <a:off x="0" y="1036080"/>
            <a:ext cx="3499920" cy="533160"/>
          </a:xfrm>
          <a:custGeom>
            <a:rect b="b" l="l" r="r" t="t"/>
            <a:pathLst>
              <a:path extrusionOk="0" h="1483" w="9724">
                <a:moveTo>
                  <a:pt x="247" y="0"/>
                </a:moveTo>
                <a:cubicBezTo>
                  <a:pt x="123" y="0"/>
                  <a:pt x="0" y="123"/>
                  <a:pt x="0" y="247"/>
                </a:cubicBezTo>
                <a:lnTo>
                  <a:pt x="0" y="1235"/>
                </a:lnTo>
                <a:cubicBezTo>
                  <a:pt x="0" y="1358"/>
                  <a:pt x="123" y="1482"/>
                  <a:pt x="247" y="1482"/>
                </a:cubicBezTo>
                <a:lnTo>
                  <a:pt x="9476" y="1482"/>
                </a:lnTo>
                <a:cubicBezTo>
                  <a:pt x="9599" y="1482"/>
                  <a:pt x="9723" y="1358"/>
                  <a:pt x="9723" y="1235"/>
                </a:cubicBezTo>
                <a:lnTo>
                  <a:pt x="9723" y="247"/>
                </a:lnTo>
                <a:cubicBezTo>
                  <a:pt x="9723" y="123"/>
                  <a:pt x="9599" y="0"/>
                  <a:pt x="9476" y="0"/>
                </a:cubicBezTo>
                <a:lnTo>
                  <a:pt x="247"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Prueba de comunicación de cables:</a:t>
            </a:r>
            <a:endParaRPr b="0" i="0" sz="1400" u="none" cap="none" strike="noStrike">
              <a:latin typeface="Arial"/>
              <a:ea typeface="Arial"/>
              <a:cs typeface="Arial"/>
              <a:sym typeface="Arial"/>
            </a:endParaRPr>
          </a:p>
        </p:txBody>
      </p:sp>
      <p:pic>
        <p:nvPicPr>
          <p:cNvPr id="459" name="Google Shape;459;p30"/>
          <p:cNvPicPr preferRelativeResize="0"/>
          <p:nvPr/>
        </p:nvPicPr>
        <p:blipFill rotWithShape="1">
          <a:blip r:embed="rId3">
            <a:alphaModFix/>
          </a:blip>
          <a:srcRect b="0" l="0" r="0" t="0"/>
          <a:stretch/>
        </p:blipFill>
        <p:spPr>
          <a:xfrm>
            <a:off x="2097720" y="1418760"/>
            <a:ext cx="5051520" cy="3657240"/>
          </a:xfrm>
          <a:prstGeom prst="rect">
            <a:avLst/>
          </a:prstGeom>
          <a:noFill/>
          <a:ln cap="flat" cmpd="sng" w="28425">
            <a:solidFill>
              <a:srgbClr val="4472C4"/>
            </a:solidFill>
            <a:prstDash val="solid"/>
            <a:round/>
            <a:headEnd len="sm" w="sm" type="none"/>
            <a:tailEnd len="sm" w="sm" type="none"/>
          </a:ln>
        </p:spPr>
      </p:pic>
      <p:sp>
        <p:nvSpPr>
          <p:cNvPr id="460" name="Google Shape;460;p3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61" name="Google Shape;461;p3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62" name="Google Shape;462;p3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63" name="Google Shape;463;p3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64" name="Google Shape;464;p3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65" name="Google Shape;465;p3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66" name="Google Shape;466;p3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67" name="Google Shape;467;p3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68" name="Google Shape;468;p3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74" name="Google Shape;474;p3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75" name="Google Shape;475;p3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76" name="Google Shape;476;p3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77" name="Google Shape;477;p3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78" name="Google Shape;478;p3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79" name="Google Shape;479;p3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80" name="Google Shape;480;p3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81" name="Google Shape;481;p31"/>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82" name="Google Shape;482;p31"/>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31"/>
          <p:cNvPicPr preferRelativeResize="0"/>
          <p:nvPr/>
        </p:nvPicPr>
        <p:blipFill rotWithShape="1">
          <a:blip r:embed="rId3">
            <a:alphaModFix/>
          </a:blip>
          <a:srcRect b="0" l="0" r="0" t="0"/>
          <a:stretch/>
        </p:blipFill>
        <p:spPr>
          <a:xfrm>
            <a:off x="549000" y="1735200"/>
            <a:ext cx="2066040" cy="2755080"/>
          </a:xfrm>
          <a:prstGeom prst="rect">
            <a:avLst/>
          </a:prstGeom>
          <a:noFill/>
          <a:ln cap="flat" cmpd="sng" w="28425">
            <a:solidFill>
              <a:srgbClr val="4472C4"/>
            </a:solidFill>
            <a:prstDash val="solid"/>
            <a:round/>
            <a:headEnd len="sm" w="sm" type="none"/>
            <a:tailEnd len="sm" w="sm" type="none"/>
          </a:ln>
        </p:spPr>
      </p:pic>
      <p:pic>
        <p:nvPicPr>
          <p:cNvPr id="485" name="Google Shape;485;p31"/>
          <p:cNvPicPr preferRelativeResize="0"/>
          <p:nvPr/>
        </p:nvPicPr>
        <p:blipFill rotWithShape="1">
          <a:blip r:embed="rId4">
            <a:alphaModFix/>
          </a:blip>
          <a:srcRect b="0" l="0" r="0" t="0"/>
          <a:stretch/>
        </p:blipFill>
        <p:spPr>
          <a:xfrm>
            <a:off x="3407760" y="1735200"/>
            <a:ext cx="2072880" cy="2755080"/>
          </a:xfrm>
          <a:prstGeom prst="rect">
            <a:avLst/>
          </a:prstGeom>
          <a:noFill/>
          <a:ln cap="flat" cmpd="sng" w="28425">
            <a:solidFill>
              <a:srgbClr val="4472C4"/>
            </a:solidFill>
            <a:prstDash val="solid"/>
            <a:round/>
            <a:headEnd len="sm" w="sm" type="none"/>
            <a:tailEnd len="sm" w="sm" type="none"/>
          </a:ln>
        </p:spPr>
      </p:pic>
      <p:sp>
        <p:nvSpPr>
          <p:cNvPr id="486" name="Google Shape;486;p31"/>
          <p:cNvSpPr/>
          <p:nvPr/>
        </p:nvSpPr>
        <p:spPr>
          <a:xfrm>
            <a:off x="1589760" y="1112400"/>
            <a:ext cx="60091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2100" u="none" cap="none" strike="noStrike">
                <a:solidFill>
                  <a:srgbClr val="000000"/>
                </a:solidFill>
                <a:latin typeface="Calibri"/>
                <a:ea typeface="Calibri"/>
                <a:cs typeface="Calibri"/>
                <a:sym typeface="Calibri"/>
              </a:rPr>
              <a:t>Evidencias del montaje del cuadro de control Festo </a:t>
            </a:r>
            <a:endParaRPr b="0" i="0" sz="2100" u="none" cap="none" strike="noStrike">
              <a:latin typeface="Arial"/>
              <a:ea typeface="Arial"/>
              <a:cs typeface="Arial"/>
              <a:sym typeface="Arial"/>
            </a:endParaRPr>
          </a:p>
        </p:txBody>
      </p:sp>
      <p:pic>
        <p:nvPicPr>
          <p:cNvPr id="487" name="Google Shape;487;p31"/>
          <p:cNvPicPr preferRelativeResize="0"/>
          <p:nvPr/>
        </p:nvPicPr>
        <p:blipFill rotWithShape="1">
          <a:blip r:embed="rId5">
            <a:alphaModFix/>
          </a:blip>
          <a:srcRect b="0" l="0" r="0" t="0"/>
          <a:stretch/>
        </p:blipFill>
        <p:spPr>
          <a:xfrm>
            <a:off x="6153120" y="1735200"/>
            <a:ext cx="2066040" cy="2755080"/>
          </a:xfrm>
          <a:prstGeom prst="rect">
            <a:avLst/>
          </a:prstGeom>
          <a:noFill/>
          <a:ln cap="flat" cmpd="sng" w="28425">
            <a:solidFill>
              <a:srgbClr val="4472C4"/>
            </a:solidFill>
            <a:prstDash val="solid"/>
            <a:round/>
            <a:headEnd len="sm" w="sm" type="none"/>
            <a:tailEnd len="sm" w="sm" type="none"/>
          </a:ln>
        </p:spPr>
      </p:pic>
      <p:sp>
        <p:nvSpPr>
          <p:cNvPr id="488" name="Google Shape;488;p31"/>
          <p:cNvSpPr/>
          <p:nvPr/>
        </p:nvSpPr>
        <p:spPr>
          <a:xfrm>
            <a:off x="430920" y="4409280"/>
            <a:ext cx="206712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Creación cuadro eléctrico</a:t>
            </a:r>
            <a:endParaRPr b="0" i="0" sz="800" u="none" cap="none" strike="noStrike">
              <a:latin typeface="Arial"/>
              <a:ea typeface="Arial"/>
              <a:cs typeface="Arial"/>
              <a:sym typeface="Arial"/>
            </a:endParaRPr>
          </a:p>
        </p:txBody>
      </p:sp>
      <p:sp>
        <p:nvSpPr>
          <p:cNvPr id="489" name="Google Shape;489;p31"/>
          <p:cNvSpPr/>
          <p:nvPr/>
        </p:nvSpPr>
        <p:spPr>
          <a:xfrm>
            <a:off x="3320640" y="4434120"/>
            <a:ext cx="187380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Boceto con medidas de cuadro eléctrico</a:t>
            </a:r>
            <a:endParaRPr b="0" i="0" sz="800" u="none" cap="none" strike="noStrike">
              <a:latin typeface="Arial"/>
              <a:ea typeface="Arial"/>
              <a:cs typeface="Arial"/>
              <a:sym typeface="Arial"/>
            </a:endParaRPr>
          </a:p>
        </p:txBody>
      </p:sp>
      <p:sp>
        <p:nvSpPr>
          <p:cNvPr id="490" name="Google Shape;490;p31"/>
          <p:cNvSpPr/>
          <p:nvPr/>
        </p:nvSpPr>
        <p:spPr>
          <a:xfrm>
            <a:off x="6050520" y="4434120"/>
            <a:ext cx="187380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Cuadro eléctrico hecho</a:t>
            </a:r>
            <a:endParaRPr b="0" i="0" sz="800" u="none" cap="none" strike="noStrike">
              <a:latin typeface="Arial"/>
              <a:ea typeface="Arial"/>
              <a:cs typeface="Arial"/>
              <a:sym typeface="Arial"/>
            </a:endParaRPr>
          </a:p>
        </p:txBody>
      </p:sp>
      <p:sp>
        <p:nvSpPr>
          <p:cNvPr id="491" name="Google Shape;491;p3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92" name="Google Shape;492;p3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93" name="Google Shape;493;p3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94" name="Google Shape;494;p3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95" name="Google Shape;495;p3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96" name="Google Shape;496;p3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97" name="Google Shape;497;p3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98" name="Google Shape;498;p3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99" name="Google Shape;499;p3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5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05" name="Google Shape;505;p3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06" name="Google Shape;506;p3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07" name="Google Shape;507;p3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08" name="Google Shape;508;p3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09" name="Google Shape;509;p3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10" name="Google Shape;510;p3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11" name="Google Shape;511;p3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12" name="Google Shape;512;p32"/>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13" name="Google Shape;513;p32"/>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32"/>
          <p:cNvPicPr preferRelativeResize="0"/>
          <p:nvPr/>
        </p:nvPicPr>
        <p:blipFill rotWithShape="1">
          <a:blip r:embed="rId3">
            <a:alphaModFix/>
          </a:blip>
          <a:srcRect b="0" l="0" r="0" t="0"/>
          <a:stretch/>
        </p:blipFill>
        <p:spPr>
          <a:xfrm>
            <a:off x="2264400" y="1408680"/>
            <a:ext cx="4316760" cy="3607920"/>
          </a:xfrm>
          <a:prstGeom prst="rect">
            <a:avLst/>
          </a:prstGeom>
          <a:noFill/>
          <a:ln>
            <a:noFill/>
          </a:ln>
        </p:spPr>
      </p:pic>
      <p:sp>
        <p:nvSpPr>
          <p:cNvPr id="516" name="Google Shape;516;p32"/>
          <p:cNvSpPr/>
          <p:nvPr/>
        </p:nvSpPr>
        <p:spPr>
          <a:xfrm>
            <a:off x="82440" y="1036080"/>
            <a:ext cx="299952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Calibración de un Sensor:</a:t>
            </a:r>
            <a:endParaRPr b="0" i="0" sz="1400" u="none" cap="none" strike="noStrike">
              <a:latin typeface="Arial"/>
              <a:ea typeface="Arial"/>
              <a:cs typeface="Arial"/>
              <a:sym typeface="Arial"/>
            </a:endParaRPr>
          </a:p>
        </p:txBody>
      </p:sp>
      <p:pic>
        <p:nvPicPr>
          <p:cNvPr id="517" name="Google Shape;517;p32"/>
          <p:cNvPicPr preferRelativeResize="0"/>
          <p:nvPr/>
        </p:nvPicPr>
        <p:blipFill rotWithShape="1">
          <a:blip r:embed="rId3">
            <a:alphaModFix/>
          </a:blip>
          <a:srcRect b="0" l="0" r="0" t="0"/>
          <a:stretch/>
        </p:blipFill>
        <p:spPr>
          <a:xfrm>
            <a:off x="2222280" y="1408680"/>
            <a:ext cx="4316760" cy="3607920"/>
          </a:xfrm>
          <a:prstGeom prst="rect">
            <a:avLst/>
          </a:prstGeom>
          <a:noFill/>
          <a:ln>
            <a:noFill/>
          </a:ln>
        </p:spPr>
      </p:pic>
      <p:pic>
        <p:nvPicPr>
          <p:cNvPr id="518" name="Google Shape;518;p32"/>
          <p:cNvPicPr preferRelativeResize="0"/>
          <p:nvPr/>
        </p:nvPicPr>
        <p:blipFill rotWithShape="1">
          <a:blip r:embed="rId3">
            <a:alphaModFix/>
          </a:blip>
          <a:srcRect b="0" l="0" r="0" t="0"/>
          <a:stretch/>
        </p:blipFill>
        <p:spPr>
          <a:xfrm>
            <a:off x="2206080" y="1384200"/>
            <a:ext cx="4571640" cy="3657240"/>
          </a:xfrm>
          <a:prstGeom prst="rect">
            <a:avLst/>
          </a:prstGeom>
          <a:noFill/>
          <a:ln cap="flat" cmpd="sng" w="28425">
            <a:solidFill>
              <a:srgbClr val="4472C4"/>
            </a:solidFill>
            <a:prstDash val="solid"/>
            <a:round/>
            <a:headEnd len="sm" w="sm" type="none"/>
            <a:tailEnd len="sm" w="sm" type="none"/>
          </a:ln>
        </p:spPr>
      </p:pic>
      <p:sp>
        <p:nvSpPr>
          <p:cNvPr id="519" name="Google Shape;519;p3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20" name="Google Shape;520;p3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21" name="Google Shape;521;p3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22" name="Google Shape;522;p3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23" name="Google Shape;523;p3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24" name="Google Shape;524;p3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25" name="Google Shape;525;p3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26" name="Google Shape;526;p3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27" name="Google Shape;527;p3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0" y="0"/>
            <a:ext cx="928080" cy="347760"/>
          </a:xfrm>
          <a:custGeom>
            <a:rect b="b" l="l" r="r" t="t"/>
            <a:pathLst>
              <a:path extrusionOk="0" h="968" w="2579">
                <a:moveTo>
                  <a:pt x="161" y="0"/>
                </a:moveTo>
                <a:cubicBezTo>
                  <a:pt x="80" y="0"/>
                  <a:pt x="0" y="80"/>
                  <a:pt x="0" y="161"/>
                </a:cubicBezTo>
                <a:lnTo>
                  <a:pt x="0" y="805"/>
                </a:lnTo>
                <a:cubicBezTo>
                  <a:pt x="0" y="886"/>
                  <a:pt x="80" y="967"/>
                  <a:pt x="161" y="967"/>
                </a:cubicBezTo>
                <a:lnTo>
                  <a:pt x="2417" y="967"/>
                </a:lnTo>
                <a:cubicBezTo>
                  <a:pt x="2497" y="967"/>
                  <a:pt x="2578" y="886"/>
                  <a:pt x="2578" y="805"/>
                </a:cubicBezTo>
                <a:lnTo>
                  <a:pt x="2578" y="161"/>
                </a:lnTo>
                <a:cubicBezTo>
                  <a:pt x="2578" y="80"/>
                  <a:pt x="2497" y="0"/>
                  <a:pt x="24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6" name="Google Shape;76;p15"/>
          <p:cNvSpPr/>
          <p:nvPr/>
        </p:nvSpPr>
        <p:spPr>
          <a:xfrm>
            <a:off x="892800" y="0"/>
            <a:ext cx="964080" cy="347760"/>
          </a:xfrm>
          <a:custGeom>
            <a:rect b="b" l="l" r="r" t="t"/>
            <a:pathLst>
              <a:path extrusionOk="0" h="968" w="2680">
                <a:moveTo>
                  <a:pt x="161" y="0"/>
                </a:moveTo>
                <a:cubicBezTo>
                  <a:pt x="80" y="0"/>
                  <a:pt x="0" y="80"/>
                  <a:pt x="0" y="161"/>
                </a:cubicBezTo>
                <a:lnTo>
                  <a:pt x="0" y="805"/>
                </a:lnTo>
                <a:cubicBezTo>
                  <a:pt x="0" y="886"/>
                  <a:pt x="80" y="967"/>
                  <a:pt x="161" y="967"/>
                </a:cubicBezTo>
                <a:lnTo>
                  <a:pt x="2517" y="967"/>
                </a:lnTo>
                <a:cubicBezTo>
                  <a:pt x="2598" y="967"/>
                  <a:pt x="2679" y="886"/>
                  <a:pt x="2679" y="805"/>
                </a:cubicBezTo>
                <a:lnTo>
                  <a:pt x="2679" y="161"/>
                </a:lnTo>
                <a:cubicBezTo>
                  <a:pt x="2679" y="80"/>
                  <a:pt x="2598" y="0"/>
                  <a:pt x="25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7" name="Google Shape;77;p15"/>
          <p:cNvSpPr/>
          <p:nvPr/>
        </p:nvSpPr>
        <p:spPr>
          <a:xfrm>
            <a:off x="1857240" y="0"/>
            <a:ext cx="860760" cy="347760"/>
          </a:xfrm>
          <a:custGeom>
            <a:rect b="b" l="l" r="r" t="t"/>
            <a:pathLst>
              <a:path extrusionOk="0" h="968" w="2393">
                <a:moveTo>
                  <a:pt x="161" y="0"/>
                </a:moveTo>
                <a:cubicBezTo>
                  <a:pt x="80" y="0"/>
                  <a:pt x="0" y="80"/>
                  <a:pt x="0" y="161"/>
                </a:cubicBezTo>
                <a:lnTo>
                  <a:pt x="0" y="805"/>
                </a:lnTo>
                <a:cubicBezTo>
                  <a:pt x="0" y="886"/>
                  <a:pt x="80" y="967"/>
                  <a:pt x="161" y="967"/>
                </a:cubicBezTo>
                <a:lnTo>
                  <a:pt x="2230" y="967"/>
                </a:lnTo>
                <a:cubicBezTo>
                  <a:pt x="2311" y="967"/>
                  <a:pt x="2392" y="886"/>
                  <a:pt x="2392" y="805"/>
                </a:cubicBezTo>
                <a:lnTo>
                  <a:pt x="2392" y="161"/>
                </a:lnTo>
                <a:cubicBezTo>
                  <a:pt x="2392" y="80"/>
                  <a:pt x="2311" y="0"/>
                  <a:pt x="2230"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 name="Google Shape;78;p15"/>
          <p:cNvSpPr/>
          <p:nvPr/>
        </p:nvSpPr>
        <p:spPr>
          <a:xfrm>
            <a:off x="2718360" y="0"/>
            <a:ext cx="825120" cy="347760"/>
          </a:xfrm>
          <a:custGeom>
            <a:rect b="b" l="l" r="r" t="t"/>
            <a:pathLst>
              <a:path extrusionOk="0" h="968" w="2294">
                <a:moveTo>
                  <a:pt x="161" y="0"/>
                </a:moveTo>
                <a:cubicBezTo>
                  <a:pt x="80" y="0"/>
                  <a:pt x="0" y="80"/>
                  <a:pt x="0" y="161"/>
                </a:cubicBezTo>
                <a:lnTo>
                  <a:pt x="0" y="805"/>
                </a:lnTo>
                <a:cubicBezTo>
                  <a:pt x="0" y="886"/>
                  <a:pt x="80" y="967"/>
                  <a:pt x="161" y="967"/>
                </a:cubicBezTo>
                <a:lnTo>
                  <a:pt x="2131" y="967"/>
                </a:lnTo>
                <a:cubicBezTo>
                  <a:pt x="2212" y="967"/>
                  <a:pt x="2293" y="886"/>
                  <a:pt x="2293" y="805"/>
                </a:cubicBezTo>
                <a:lnTo>
                  <a:pt x="2293" y="161"/>
                </a:lnTo>
                <a:cubicBezTo>
                  <a:pt x="2293" y="80"/>
                  <a:pt x="2212" y="0"/>
                  <a:pt x="213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9" name="Google Shape;79;p15"/>
          <p:cNvSpPr/>
          <p:nvPr/>
        </p:nvSpPr>
        <p:spPr>
          <a:xfrm>
            <a:off x="3543480" y="0"/>
            <a:ext cx="1258200" cy="347760"/>
          </a:xfrm>
          <a:custGeom>
            <a:rect b="b" l="l" r="r" t="t"/>
            <a:pathLst>
              <a:path extrusionOk="0" h="968" w="3496">
                <a:moveTo>
                  <a:pt x="161" y="0"/>
                </a:moveTo>
                <a:cubicBezTo>
                  <a:pt x="80" y="0"/>
                  <a:pt x="0" y="80"/>
                  <a:pt x="0" y="161"/>
                </a:cubicBezTo>
                <a:lnTo>
                  <a:pt x="0" y="805"/>
                </a:lnTo>
                <a:cubicBezTo>
                  <a:pt x="0" y="886"/>
                  <a:pt x="80" y="967"/>
                  <a:pt x="161" y="967"/>
                </a:cubicBezTo>
                <a:lnTo>
                  <a:pt x="3334" y="967"/>
                </a:lnTo>
                <a:cubicBezTo>
                  <a:pt x="3414" y="967"/>
                  <a:pt x="3495" y="886"/>
                  <a:pt x="3495" y="805"/>
                </a:cubicBezTo>
                <a:lnTo>
                  <a:pt x="3495" y="161"/>
                </a:lnTo>
                <a:cubicBezTo>
                  <a:pt x="3495" y="80"/>
                  <a:pt x="3414" y="0"/>
                  <a:pt x="333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0" name="Google Shape;80;p15"/>
          <p:cNvSpPr/>
          <p:nvPr/>
        </p:nvSpPr>
        <p:spPr>
          <a:xfrm>
            <a:off x="4801680" y="0"/>
            <a:ext cx="1020600" cy="347760"/>
          </a:xfrm>
          <a:custGeom>
            <a:rect b="b" l="l" r="r" t="t"/>
            <a:pathLst>
              <a:path extrusionOk="0" h="968" w="2837">
                <a:moveTo>
                  <a:pt x="161" y="0"/>
                </a:moveTo>
                <a:cubicBezTo>
                  <a:pt x="80" y="0"/>
                  <a:pt x="0" y="80"/>
                  <a:pt x="0" y="161"/>
                </a:cubicBezTo>
                <a:lnTo>
                  <a:pt x="0" y="805"/>
                </a:lnTo>
                <a:cubicBezTo>
                  <a:pt x="0" y="886"/>
                  <a:pt x="80" y="967"/>
                  <a:pt x="161" y="967"/>
                </a:cubicBezTo>
                <a:lnTo>
                  <a:pt x="2674" y="967"/>
                </a:lnTo>
                <a:cubicBezTo>
                  <a:pt x="2755" y="967"/>
                  <a:pt x="2836" y="886"/>
                  <a:pt x="2836" y="805"/>
                </a:cubicBezTo>
                <a:lnTo>
                  <a:pt x="2836" y="161"/>
                </a:lnTo>
                <a:cubicBezTo>
                  <a:pt x="2836" y="80"/>
                  <a:pt x="2755" y="0"/>
                  <a:pt x="267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1" name="Google Shape;81;p15"/>
          <p:cNvSpPr/>
          <p:nvPr/>
        </p:nvSpPr>
        <p:spPr>
          <a:xfrm>
            <a:off x="5823000" y="-36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 name="Google Shape;82;p15"/>
          <p:cNvSpPr/>
          <p:nvPr/>
        </p:nvSpPr>
        <p:spPr>
          <a:xfrm>
            <a:off x="7623720" y="0"/>
            <a:ext cx="3211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3" name="Google Shape;83;p15"/>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Índice</a:t>
            </a:r>
            <a:endParaRPr b="0" i="0" sz="2300" u="none" cap="none" strike="noStrike">
              <a:latin typeface="Arial"/>
              <a:ea typeface="Arial"/>
              <a:cs typeface="Arial"/>
              <a:sym typeface="Arial"/>
            </a:endParaRPr>
          </a:p>
        </p:txBody>
      </p:sp>
      <p:sp>
        <p:nvSpPr>
          <p:cNvPr id="84" name="Google Shape;84;p15"/>
          <p:cNvSpPr/>
          <p:nvPr/>
        </p:nvSpPr>
        <p:spPr>
          <a:xfrm>
            <a:off x="2645640" y="138744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0. Introducción e idea.</a:t>
            </a:r>
            <a:endParaRPr b="0" i="0" sz="1400" u="none" cap="none" strike="noStrike">
              <a:latin typeface="Arial"/>
              <a:ea typeface="Arial"/>
              <a:cs typeface="Arial"/>
              <a:sym typeface="Arial"/>
            </a:endParaRPr>
          </a:p>
        </p:txBody>
      </p:sp>
      <p:sp>
        <p:nvSpPr>
          <p:cNvPr id="85" name="Google Shape;85;p15"/>
          <p:cNvSpPr/>
          <p:nvPr/>
        </p:nvSpPr>
        <p:spPr>
          <a:xfrm>
            <a:off x="2645640" y="173520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1. Procedimiento</a:t>
            </a:r>
            <a:endParaRPr b="0" i="0" sz="1400" u="none" cap="none" strike="noStrike">
              <a:latin typeface="Arial"/>
              <a:ea typeface="Arial"/>
              <a:cs typeface="Arial"/>
              <a:sym typeface="Arial"/>
            </a:endParaRPr>
          </a:p>
        </p:txBody>
      </p:sp>
      <p:sp>
        <p:nvSpPr>
          <p:cNvPr id="86" name="Google Shape;86;p15"/>
          <p:cNvSpPr/>
          <p:nvPr/>
        </p:nvSpPr>
        <p:spPr>
          <a:xfrm>
            <a:off x="2645640" y="208332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2. Problemas a solucionar</a:t>
            </a:r>
            <a:endParaRPr b="0" i="0" sz="1400" u="none" cap="none" strike="noStrike">
              <a:latin typeface="Arial"/>
              <a:ea typeface="Arial"/>
              <a:cs typeface="Arial"/>
              <a:sym typeface="Arial"/>
            </a:endParaRPr>
          </a:p>
        </p:txBody>
      </p:sp>
      <p:sp>
        <p:nvSpPr>
          <p:cNvPr id="87" name="Google Shape;87;p15"/>
          <p:cNvSpPr/>
          <p:nvPr/>
        </p:nvSpPr>
        <p:spPr>
          <a:xfrm>
            <a:off x="2645640" y="240732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3. Mapeado E/S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88" name="Google Shape;88;p15"/>
          <p:cNvSpPr/>
          <p:nvPr/>
        </p:nvSpPr>
        <p:spPr>
          <a:xfrm>
            <a:off x="2648160" y="273168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4. Evidencia de Documentación Técnica</a:t>
            </a:r>
            <a:endParaRPr b="0" i="0" sz="1400" u="none" cap="none" strike="noStrike">
              <a:latin typeface="Arial"/>
              <a:ea typeface="Arial"/>
              <a:cs typeface="Arial"/>
              <a:sym typeface="Arial"/>
            </a:endParaRPr>
          </a:p>
        </p:txBody>
      </p:sp>
      <p:sp>
        <p:nvSpPr>
          <p:cNvPr id="89" name="Google Shape;89;p15"/>
          <p:cNvSpPr/>
          <p:nvPr/>
        </p:nvSpPr>
        <p:spPr>
          <a:xfrm>
            <a:off x="2643480" y="307980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5. Modelo digital</a:t>
            </a:r>
            <a:endParaRPr b="0" i="0" sz="1400" u="none" cap="none" strike="noStrike">
              <a:latin typeface="Arial"/>
              <a:ea typeface="Arial"/>
              <a:cs typeface="Arial"/>
              <a:sym typeface="Arial"/>
            </a:endParaRPr>
          </a:p>
        </p:txBody>
      </p:sp>
      <p:sp>
        <p:nvSpPr>
          <p:cNvPr id="90" name="Google Shape;90;p15"/>
          <p:cNvSpPr/>
          <p:nvPr/>
        </p:nvSpPr>
        <p:spPr>
          <a:xfrm>
            <a:off x="2643480" y="352836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6. Imágenes y Documentos de Interés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91" name="Google Shape;91;p15"/>
          <p:cNvSpPr/>
          <p:nvPr/>
        </p:nvSpPr>
        <p:spPr>
          <a:xfrm>
            <a:off x="2801160" y="3834720"/>
            <a:ext cx="8280" cy="16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648160" y="377568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7. Máquina de Estado</a:t>
            </a:r>
            <a:endParaRPr b="0" i="0" sz="1400" u="none" cap="none" strike="noStrike">
              <a:latin typeface="Arial"/>
              <a:ea typeface="Arial"/>
              <a:cs typeface="Arial"/>
              <a:sym typeface="Arial"/>
            </a:endParaRPr>
          </a:p>
        </p:txBody>
      </p:sp>
      <p:sp>
        <p:nvSpPr>
          <p:cNvPr id="93" name="Google Shape;93;p15"/>
          <p:cNvSpPr/>
          <p:nvPr/>
        </p:nvSpPr>
        <p:spPr>
          <a:xfrm>
            <a:off x="7313400" y="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5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33" name="Google Shape;533;p3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34" name="Google Shape;534;p3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35" name="Google Shape;535;p3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36" name="Google Shape;536;p3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37" name="Google Shape;537;p3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38" name="Google Shape;538;p3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39" name="Google Shape;539;p3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40" name="Google Shape;540;p33"/>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41" name="Google Shape;541;p3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33"/>
          <p:cNvPicPr preferRelativeResize="0"/>
          <p:nvPr/>
        </p:nvPicPr>
        <p:blipFill rotWithShape="1">
          <a:blip r:embed="rId3">
            <a:alphaModFix/>
          </a:blip>
          <a:srcRect b="0" l="0" r="0" t="0"/>
          <a:stretch/>
        </p:blipFill>
        <p:spPr>
          <a:xfrm>
            <a:off x="785160" y="1074240"/>
            <a:ext cx="3292560" cy="3823920"/>
          </a:xfrm>
          <a:prstGeom prst="rect">
            <a:avLst/>
          </a:prstGeom>
          <a:noFill/>
          <a:ln cap="flat" cmpd="sng" w="28425">
            <a:solidFill>
              <a:srgbClr val="4472C4"/>
            </a:solidFill>
            <a:prstDash val="solid"/>
            <a:round/>
            <a:headEnd len="sm" w="sm" type="none"/>
            <a:tailEnd len="sm" w="sm" type="none"/>
          </a:ln>
        </p:spPr>
      </p:pic>
      <p:sp>
        <p:nvSpPr>
          <p:cNvPr id="544" name="Google Shape;544;p33"/>
          <p:cNvSpPr/>
          <p:nvPr/>
        </p:nvSpPr>
        <p:spPr>
          <a:xfrm>
            <a:off x="4078080" y="1166760"/>
            <a:ext cx="4537080" cy="1005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200" u="none" cap="none" strike="noStrike">
                <a:solidFill>
                  <a:srgbClr val="000000"/>
                </a:solidFill>
                <a:latin typeface="Calibri"/>
                <a:ea typeface="Calibri"/>
                <a:cs typeface="Calibri"/>
                <a:sym typeface="Calibri"/>
              </a:rPr>
              <a:t>Cuadro eléctrico diseñado en Autocad:</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pic>
        <p:nvPicPr>
          <p:cNvPr id="545" name="Google Shape;545;p33"/>
          <p:cNvPicPr preferRelativeResize="0"/>
          <p:nvPr/>
        </p:nvPicPr>
        <p:blipFill rotWithShape="1">
          <a:blip r:embed="rId4">
            <a:alphaModFix/>
          </a:blip>
          <a:srcRect b="0" l="0" r="0" t="0"/>
          <a:stretch/>
        </p:blipFill>
        <p:spPr>
          <a:xfrm>
            <a:off x="4167000" y="1670400"/>
            <a:ext cx="4760640" cy="2631960"/>
          </a:xfrm>
          <a:prstGeom prst="rect">
            <a:avLst/>
          </a:prstGeom>
          <a:noFill/>
          <a:ln cap="flat" cmpd="sng" w="28425">
            <a:solidFill>
              <a:srgbClr val="4472C4"/>
            </a:solidFill>
            <a:prstDash val="solid"/>
            <a:round/>
            <a:headEnd len="sm" w="sm" type="none"/>
            <a:tailEnd len="sm" w="sm" type="none"/>
          </a:ln>
        </p:spPr>
      </p:pic>
      <p:sp>
        <p:nvSpPr>
          <p:cNvPr id="546" name="Google Shape;546;p33"/>
          <p:cNvSpPr/>
          <p:nvPr/>
        </p:nvSpPr>
        <p:spPr>
          <a:xfrm>
            <a:off x="4167000" y="4302720"/>
            <a:ext cx="5326920" cy="923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sng" cap="none" strike="noStrike">
                <a:solidFill>
                  <a:schemeClr val="hlink"/>
                </a:solidFill>
                <a:latin typeface="Calibri"/>
                <a:ea typeface="Calibri"/>
                <a:cs typeface="Calibri"/>
                <a:sym typeface="Calibri"/>
                <a:hlinkClick r:id="rId5"/>
              </a:rPr>
              <a:t>https://drive.google.com/file/d/19cwevCI4FFR3l6Acefbys_ltl_xfGdnm/view?usp=sharing</a:t>
            </a:r>
            <a:endParaRPr b="0" i="0" sz="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Este es el enlace para descargar el archivo en autocad </a:t>
            </a:r>
            <a:endParaRPr b="0" i="0" sz="800" u="none" cap="none" strike="noStrike">
              <a:latin typeface="Arial"/>
              <a:ea typeface="Arial"/>
              <a:cs typeface="Arial"/>
              <a:sym typeface="Arial"/>
            </a:endParaRPr>
          </a:p>
        </p:txBody>
      </p:sp>
      <p:sp>
        <p:nvSpPr>
          <p:cNvPr id="547" name="Google Shape;547;p3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48" name="Google Shape;548;p3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49" name="Google Shape;549;p3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50" name="Google Shape;550;p3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51" name="Google Shape;551;p3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52" name="Google Shape;552;p3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53" name="Google Shape;553;p3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54" name="Google Shape;554;p3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55" name="Google Shape;555;p3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4"/>
          <p:cNvPicPr preferRelativeResize="0"/>
          <p:nvPr/>
        </p:nvPicPr>
        <p:blipFill rotWithShape="1">
          <a:blip r:embed="rId3">
            <a:alphaModFix/>
          </a:blip>
          <a:srcRect b="0" l="0" r="0" t="0"/>
          <a:stretch/>
        </p:blipFill>
        <p:spPr>
          <a:xfrm>
            <a:off x="1218960" y="1206360"/>
            <a:ext cx="3284280" cy="1670040"/>
          </a:xfrm>
          <a:prstGeom prst="rect">
            <a:avLst/>
          </a:prstGeom>
          <a:noFill/>
          <a:ln cap="flat" cmpd="sng" w="28425">
            <a:solidFill>
              <a:srgbClr val="4472C4"/>
            </a:solidFill>
            <a:prstDash val="solid"/>
            <a:round/>
            <a:headEnd len="sm" w="sm" type="none"/>
            <a:tailEnd len="sm" w="sm" type="none"/>
          </a:ln>
        </p:spPr>
      </p:pic>
      <p:pic>
        <p:nvPicPr>
          <p:cNvPr id="561" name="Google Shape;561;p34"/>
          <p:cNvPicPr preferRelativeResize="0"/>
          <p:nvPr/>
        </p:nvPicPr>
        <p:blipFill rotWithShape="1">
          <a:blip r:embed="rId4">
            <a:alphaModFix/>
          </a:blip>
          <a:srcRect b="0" l="0" r="0" t="0"/>
          <a:stretch/>
        </p:blipFill>
        <p:spPr>
          <a:xfrm>
            <a:off x="4718160" y="1225080"/>
            <a:ext cx="3068640" cy="1634400"/>
          </a:xfrm>
          <a:prstGeom prst="rect">
            <a:avLst/>
          </a:prstGeom>
          <a:noFill/>
          <a:ln cap="flat" cmpd="sng" w="28425">
            <a:solidFill>
              <a:srgbClr val="4472C4"/>
            </a:solidFill>
            <a:prstDash val="solid"/>
            <a:round/>
            <a:headEnd len="sm" w="sm" type="none"/>
            <a:tailEnd len="sm" w="sm" type="none"/>
          </a:ln>
        </p:spPr>
      </p:pic>
      <p:pic>
        <p:nvPicPr>
          <p:cNvPr id="562" name="Google Shape;562;p34"/>
          <p:cNvPicPr preferRelativeResize="0"/>
          <p:nvPr/>
        </p:nvPicPr>
        <p:blipFill rotWithShape="1">
          <a:blip r:embed="rId5">
            <a:alphaModFix/>
          </a:blip>
          <a:srcRect b="0" l="0" r="0" t="0"/>
          <a:stretch/>
        </p:blipFill>
        <p:spPr>
          <a:xfrm>
            <a:off x="1218960" y="3077640"/>
            <a:ext cx="3284280" cy="1897920"/>
          </a:xfrm>
          <a:prstGeom prst="rect">
            <a:avLst/>
          </a:prstGeom>
          <a:noFill/>
          <a:ln cap="flat" cmpd="sng" w="28425">
            <a:solidFill>
              <a:srgbClr val="4472C4"/>
            </a:solidFill>
            <a:prstDash val="solid"/>
            <a:round/>
            <a:headEnd len="sm" w="sm" type="none"/>
            <a:tailEnd len="sm" w="sm" type="none"/>
          </a:ln>
        </p:spPr>
      </p:pic>
      <p:sp>
        <p:nvSpPr>
          <p:cNvPr id="563" name="Google Shape;563;p3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64" name="Google Shape;564;p3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65" name="Google Shape;565;p3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66" name="Google Shape;566;p3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67" name="Google Shape;567;p3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68" name="Google Shape;568;p3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69" name="Google Shape;569;p3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70" name="Google Shape;570;p3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71" name="Google Shape;571;p34"/>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72" name="Google Shape;572;p3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73" name="Google Shape;573;p3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74" name="Google Shape;574;p3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75" name="Google Shape;575;p3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76" name="Google Shape;576;p3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77" name="Google Shape;577;p3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78" name="Google Shape;578;p3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79" name="Google Shape;579;p3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80" name="Google Shape;580;p3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581" name="Google Shape;581;p34"/>
          <p:cNvSpPr/>
          <p:nvPr/>
        </p:nvSpPr>
        <p:spPr>
          <a:xfrm>
            <a:off x="4718160" y="3043440"/>
            <a:ext cx="3284280" cy="16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Imágenes relacionadas al proceso de creación del cuadro de comandos con PLC, desde el archivo CAD hasta el cableado del mismo.</a:t>
            </a:r>
            <a:endParaRPr b="0" i="0" sz="13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87" name="Google Shape;587;p3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88" name="Google Shape;588;p3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89" name="Google Shape;589;p3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90" name="Google Shape;590;p3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91" name="Google Shape;591;p3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92" name="Google Shape;592;p3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93" name="Google Shape;593;p3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94" name="Google Shape;594;p35"/>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95" name="Google Shape;595;p3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96" name="Google Shape;596;p3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97" name="Google Shape;597;p3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98" name="Google Shape;598;p3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99" name="Google Shape;599;p3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00" name="Google Shape;600;p3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01" name="Google Shape;601;p3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02" name="Google Shape;602;p3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03" name="Google Shape;603;p3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604" name="Google Shape;604;p35"/>
          <p:cNvPicPr preferRelativeResize="0"/>
          <p:nvPr/>
        </p:nvPicPr>
        <p:blipFill rotWithShape="1">
          <a:blip r:embed="rId3">
            <a:alphaModFix/>
          </a:blip>
          <a:srcRect b="0" l="0" r="0" t="0"/>
          <a:stretch/>
        </p:blipFill>
        <p:spPr>
          <a:xfrm>
            <a:off x="152280" y="1157760"/>
            <a:ext cx="2874600" cy="3832920"/>
          </a:xfrm>
          <a:prstGeom prst="rect">
            <a:avLst/>
          </a:prstGeom>
          <a:noFill/>
          <a:ln cap="flat" cmpd="sng" w="28425">
            <a:solidFill>
              <a:srgbClr val="4472C4"/>
            </a:solidFill>
            <a:prstDash val="solid"/>
            <a:round/>
            <a:headEnd len="sm" w="sm" type="none"/>
            <a:tailEnd len="sm" w="sm" type="none"/>
          </a:ln>
        </p:spPr>
      </p:pic>
      <p:pic>
        <p:nvPicPr>
          <p:cNvPr id="605" name="Google Shape;605;p35"/>
          <p:cNvPicPr preferRelativeResize="0"/>
          <p:nvPr/>
        </p:nvPicPr>
        <p:blipFill rotWithShape="1">
          <a:blip r:embed="rId4">
            <a:alphaModFix/>
          </a:blip>
          <a:srcRect b="0" l="0" r="0" t="0"/>
          <a:stretch/>
        </p:blipFill>
        <p:spPr>
          <a:xfrm rot="10800000">
            <a:off x="3134880" y="1167120"/>
            <a:ext cx="2874600" cy="3832920"/>
          </a:xfrm>
          <a:prstGeom prst="rect">
            <a:avLst/>
          </a:prstGeom>
          <a:noFill/>
          <a:ln cap="flat" cmpd="sng" w="28425">
            <a:solidFill>
              <a:srgbClr val="4472C4"/>
            </a:solidFill>
            <a:prstDash val="solid"/>
            <a:round/>
            <a:headEnd len="sm" w="sm" type="none"/>
            <a:tailEnd len="sm" w="sm" type="none"/>
          </a:ln>
        </p:spPr>
      </p:pic>
      <p:sp>
        <p:nvSpPr>
          <p:cNvPr id="606" name="Google Shape;606;p35"/>
          <p:cNvSpPr/>
          <p:nvPr/>
        </p:nvSpPr>
        <p:spPr>
          <a:xfrm>
            <a:off x="6212880" y="2165760"/>
            <a:ext cx="2710800" cy="2227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Se puede apreciar la conexión de E/S con el plc y como se ha logrado la comunicación entre el cuadro y el módulo de FESTO</a:t>
            </a:r>
            <a:endParaRPr b="0" i="0" sz="13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nvSpPr>
        <p:spPr>
          <a:xfrm>
            <a:off x="323280" y="4300200"/>
            <a:ext cx="8496720" cy="16992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Como se puede apreciar en las  siguientes imágenes  estamos en la sala del compresor exterior , ya que tuvimos ciertos problemas con la presión que le entraba al equipo , entonces tuvimos que hacer varias comprobaciones , por si encontrábamos alguna fuga y al final conseguimos arreglar el compresor y hacer que llegase la presión correcta al compresor.</a:t>
            </a:r>
            <a:endParaRPr b="0" i="0" sz="1300" u="none" cap="none" strike="noStrike">
              <a:latin typeface="Arial"/>
              <a:ea typeface="Arial"/>
              <a:cs typeface="Arial"/>
              <a:sym typeface="Arial"/>
            </a:endParaRPr>
          </a:p>
        </p:txBody>
      </p:sp>
      <p:pic>
        <p:nvPicPr>
          <p:cNvPr id="612" name="Google Shape;612;p36"/>
          <p:cNvPicPr preferRelativeResize="0"/>
          <p:nvPr/>
        </p:nvPicPr>
        <p:blipFill rotWithShape="1">
          <a:blip r:embed="rId3">
            <a:alphaModFix/>
          </a:blip>
          <a:srcRect b="0" l="0" r="0" t="0"/>
          <a:stretch/>
        </p:blipFill>
        <p:spPr>
          <a:xfrm>
            <a:off x="451800" y="1061640"/>
            <a:ext cx="4165560" cy="3124080"/>
          </a:xfrm>
          <a:prstGeom prst="rect">
            <a:avLst/>
          </a:prstGeom>
          <a:noFill/>
          <a:ln cap="flat" cmpd="sng" w="28425">
            <a:solidFill>
              <a:srgbClr val="4472C4"/>
            </a:solidFill>
            <a:prstDash val="solid"/>
            <a:round/>
            <a:headEnd len="sm" w="sm" type="none"/>
            <a:tailEnd len="sm" w="sm" type="none"/>
          </a:ln>
        </p:spPr>
      </p:pic>
      <p:pic>
        <p:nvPicPr>
          <p:cNvPr id="613" name="Google Shape;613;p36"/>
          <p:cNvPicPr preferRelativeResize="0"/>
          <p:nvPr/>
        </p:nvPicPr>
        <p:blipFill rotWithShape="1">
          <a:blip r:embed="rId4">
            <a:alphaModFix/>
          </a:blip>
          <a:srcRect b="0" l="0" r="0" t="0"/>
          <a:stretch/>
        </p:blipFill>
        <p:spPr>
          <a:xfrm>
            <a:off x="4835160" y="1061640"/>
            <a:ext cx="3965040" cy="3124080"/>
          </a:xfrm>
          <a:prstGeom prst="rect">
            <a:avLst/>
          </a:prstGeom>
          <a:noFill/>
          <a:ln cap="flat" cmpd="sng" w="28425">
            <a:solidFill>
              <a:srgbClr val="4472C4"/>
            </a:solidFill>
            <a:prstDash val="solid"/>
            <a:round/>
            <a:headEnd len="sm" w="sm" type="none"/>
            <a:tailEnd len="sm" w="sm" type="none"/>
          </a:ln>
        </p:spPr>
      </p:pic>
      <p:sp>
        <p:nvSpPr>
          <p:cNvPr id="614" name="Google Shape;614;p3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15" name="Google Shape;615;p3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16" name="Google Shape;616;p3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17" name="Google Shape;617;p3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18" name="Google Shape;618;p3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19" name="Google Shape;619;p3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20" name="Google Shape;620;p3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21" name="Google Shape;621;p3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22" name="Google Shape;622;p3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23" name="Google Shape;623;p3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24" name="Google Shape;624;p3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25" name="Google Shape;625;p3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26" name="Google Shape;626;p3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27" name="Google Shape;627;p3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28" name="Google Shape;628;p3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29" name="Google Shape;629;p3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30" name="Google Shape;630;p3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31" name="Google Shape;631;p36"/>
          <p:cNvSpPr/>
          <p:nvPr/>
        </p:nvSpPr>
        <p:spPr>
          <a:xfrm>
            <a:off x="1114200" y="45144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7"/>
          <p:cNvSpPr txBox="1"/>
          <p:nvPr/>
        </p:nvSpPr>
        <p:spPr>
          <a:xfrm>
            <a:off x="962640" y="1228320"/>
            <a:ext cx="7273800" cy="14958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Este es el video del funcionamiento del módulo ya con su proceso de programación:</a:t>
            </a:r>
            <a:endParaRPr b="0" i="0" sz="1300" u="none" cap="none" strike="noStrike">
              <a:latin typeface="Arial"/>
              <a:ea typeface="Arial"/>
              <a:cs typeface="Arial"/>
              <a:sym typeface="Arial"/>
            </a:endParaRPr>
          </a:p>
          <a:p>
            <a:pPr indent="0" lvl="0" marL="0" marR="0" rtl="0" algn="l">
              <a:lnSpc>
                <a:spcPct val="100000"/>
              </a:lnSpc>
              <a:spcBef>
                <a:spcPts val="799"/>
              </a:spcBef>
              <a:spcAft>
                <a:spcPts val="0"/>
              </a:spcAft>
              <a:buNone/>
            </a:pPr>
            <a:r>
              <a:t/>
            </a:r>
            <a:endParaRPr b="0" i="0" sz="1300" u="none" cap="none" strike="noStrike">
              <a:latin typeface="Arial"/>
              <a:ea typeface="Arial"/>
              <a:cs typeface="Arial"/>
              <a:sym typeface="Arial"/>
            </a:endParaRPr>
          </a:p>
        </p:txBody>
      </p:sp>
      <p:pic>
        <p:nvPicPr>
          <p:cNvPr id="637" name="Google Shape;637;p37"/>
          <p:cNvPicPr preferRelativeResize="0"/>
          <p:nvPr/>
        </p:nvPicPr>
        <p:blipFill rotWithShape="1">
          <a:blip r:embed="rId3">
            <a:alphaModFix/>
          </a:blip>
          <a:srcRect b="0" l="0" r="0" t="0"/>
          <a:stretch/>
        </p:blipFill>
        <p:spPr>
          <a:xfrm>
            <a:off x="3458880" y="1693800"/>
            <a:ext cx="1734120" cy="3083040"/>
          </a:xfrm>
          <a:prstGeom prst="rect">
            <a:avLst/>
          </a:prstGeom>
          <a:noFill/>
          <a:ln cap="flat" cmpd="sng" w="28425">
            <a:solidFill>
              <a:srgbClr val="4472C4"/>
            </a:solidFill>
            <a:prstDash val="solid"/>
            <a:round/>
            <a:headEnd len="sm" w="sm" type="none"/>
            <a:tailEnd len="sm" w="sm" type="none"/>
          </a:ln>
        </p:spPr>
      </p:pic>
      <p:sp>
        <p:nvSpPr>
          <p:cNvPr id="638" name="Google Shape;638;p37"/>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39" name="Google Shape;639;p37"/>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40" name="Google Shape;640;p37"/>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41" name="Google Shape;641;p37"/>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42" name="Google Shape;642;p37"/>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43" name="Google Shape;643;p37"/>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44" name="Google Shape;644;p37"/>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45" name="Google Shape;645;p37"/>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46" name="Google Shape;646;p37"/>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47" name="Google Shape;647;p37"/>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48" name="Google Shape;648;p37"/>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49" name="Google Shape;649;p37"/>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50" name="Google Shape;650;p37"/>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51" name="Google Shape;651;p37"/>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52" name="Google Shape;652;p37"/>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53" name="Google Shape;653;p37"/>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54" name="Google Shape;654;p37"/>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55" name="Google Shape;655;p37"/>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61" name="Google Shape;661;p3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62" name="Google Shape;662;p3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63" name="Google Shape;663;p3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64" name="Google Shape;664;p3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65" name="Google Shape;665;p3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66" name="Google Shape;666;p3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67" name="Google Shape;667;p3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68" name="Google Shape;668;p3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5202000" y="1735200"/>
            <a:ext cx="3663000" cy="2019240"/>
          </a:xfrm>
          <a:custGeom>
            <a:rect b="b" l="l" r="r" t="t"/>
            <a:pathLst>
              <a:path extrusionOk="0" h="5611" w="10177">
                <a:moveTo>
                  <a:pt x="934" y="0"/>
                </a:moveTo>
                <a:cubicBezTo>
                  <a:pt x="467" y="0"/>
                  <a:pt x="0" y="467"/>
                  <a:pt x="0" y="935"/>
                </a:cubicBezTo>
                <a:lnTo>
                  <a:pt x="0" y="4675"/>
                </a:lnTo>
                <a:cubicBezTo>
                  <a:pt x="0" y="5142"/>
                  <a:pt x="467" y="5610"/>
                  <a:pt x="934" y="5610"/>
                </a:cubicBezTo>
                <a:lnTo>
                  <a:pt x="9241" y="5610"/>
                </a:lnTo>
                <a:cubicBezTo>
                  <a:pt x="9708" y="5610"/>
                  <a:pt x="10176" y="5142"/>
                  <a:pt x="10176" y="4675"/>
                </a:cubicBezTo>
                <a:lnTo>
                  <a:pt x="10176" y="935"/>
                </a:lnTo>
                <a:cubicBezTo>
                  <a:pt x="10176" y="467"/>
                  <a:pt x="9708" y="0"/>
                  <a:pt x="9241" y="0"/>
                </a:cubicBezTo>
                <a:lnTo>
                  <a:pt x="934"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La máquina de estado para un sistema automatizado, nos ayuda a programar de manera más eficiente y segura, lo primero es definir todas la señales de entrada digitales y todas las señales de salidas digitales, también hay que definir todas las marcas a utilizar.</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Se debe elaborar una tabla de símbolos como la que se muestra a continuación:</a:t>
            </a:r>
            <a:endParaRPr b="0" i="0" sz="1300" u="none" cap="none" strike="noStrike">
              <a:latin typeface="Arial"/>
              <a:ea typeface="Arial"/>
              <a:cs typeface="Arial"/>
              <a:sym typeface="Arial"/>
            </a:endParaRPr>
          </a:p>
        </p:txBody>
      </p:sp>
      <p:pic>
        <p:nvPicPr>
          <p:cNvPr id="670" name="Google Shape;670;p38"/>
          <p:cNvPicPr preferRelativeResize="0"/>
          <p:nvPr/>
        </p:nvPicPr>
        <p:blipFill rotWithShape="1">
          <a:blip r:embed="rId3">
            <a:alphaModFix/>
          </a:blip>
          <a:srcRect b="0" l="0" r="0" t="0"/>
          <a:stretch/>
        </p:blipFill>
        <p:spPr>
          <a:xfrm>
            <a:off x="299160" y="1067040"/>
            <a:ext cx="4666680" cy="3872880"/>
          </a:xfrm>
          <a:prstGeom prst="rect">
            <a:avLst/>
          </a:prstGeom>
          <a:noFill/>
          <a:ln cap="flat" cmpd="sng" w="19075">
            <a:solidFill>
              <a:srgbClr val="4472C4"/>
            </a:solidFill>
            <a:prstDash val="solid"/>
            <a:round/>
            <a:headEnd len="sm" w="sm" type="none"/>
            <a:tailEnd len="sm" w="sm" type="none"/>
          </a:ln>
        </p:spPr>
      </p:pic>
      <p:sp>
        <p:nvSpPr>
          <p:cNvPr id="671" name="Google Shape;671;p3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72" name="Google Shape;672;p3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73" name="Google Shape;673;p3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74" name="Google Shape;674;p3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75" name="Google Shape;675;p3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76" name="Google Shape;676;p3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77" name="Google Shape;677;p3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78" name="Google Shape;678;p3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79" name="Google Shape;679;p3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80" name="Google Shape;680;p38"/>
          <p:cNvSpPr/>
          <p:nvPr/>
        </p:nvSpPr>
        <p:spPr>
          <a:xfrm>
            <a:off x="2786400" y="45936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86" name="Google Shape;686;p3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87" name="Google Shape;687;p3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88" name="Google Shape;688;p3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89" name="Google Shape;689;p3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90" name="Google Shape;690;p3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91" name="Google Shape;691;p3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92" name="Google Shape;692;p3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93" name="Google Shape;693;p39"/>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694" name="Google Shape;694;p39"/>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318960" y="1136160"/>
            <a:ext cx="8454600" cy="2188800"/>
          </a:xfrm>
          <a:custGeom>
            <a:rect b="b" l="l" r="r" t="t"/>
            <a:pathLst>
              <a:path extrusionOk="0" h="6082" w="23487">
                <a:moveTo>
                  <a:pt x="1013" y="0"/>
                </a:moveTo>
                <a:cubicBezTo>
                  <a:pt x="506" y="0"/>
                  <a:pt x="0" y="506"/>
                  <a:pt x="0" y="1013"/>
                </a:cubicBezTo>
                <a:lnTo>
                  <a:pt x="0" y="5067"/>
                </a:lnTo>
                <a:cubicBezTo>
                  <a:pt x="0" y="5574"/>
                  <a:pt x="506" y="6081"/>
                  <a:pt x="1013" y="6081"/>
                </a:cubicBezTo>
                <a:lnTo>
                  <a:pt x="22472" y="6081"/>
                </a:lnTo>
                <a:cubicBezTo>
                  <a:pt x="22979" y="6081"/>
                  <a:pt x="23486" y="5574"/>
                  <a:pt x="23486" y="5067"/>
                </a:cubicBezTo>
                <a:lnTo>
                  <a:pt x="23486" y="1013"/>
                </a:lnTo>
                <a:cubicBezTo>
                  <a:pt x="23486" y="506"/>
                  <a:pt x="22979" y="0"/>
                  <a:pt x="22472" y="0"/>
                </a:cubicBezTo>
                <a:lnTo>
                  <a:pt x="1013" y="0"/>
                </a:lnTo>
              </a:path>
            </a:pathLst>
          </a:custGeom>
          <a:solidFill>
            <a:srgbClr val="FFFFFF"/>
          </a:solid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Teniendo ya la tabla de símbolos se prosigue con elaborar el diagrama de transición de la máquina de estado.</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En el presente diagrama se muestra el diseño de la máquina de estado, en la cual se observa cómo será la transición de un estado presente a un estado futuro en el funcionamiento del sistema.</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Arial"/>
              <a:buChar char="●"/>
            </a:pPr>
            <a:r>
              <a:rPr b="0" i="0" lang="es-ES" sz="1300" u="none" cap="none" strike="noStrike">
                <a:solidFill>
                  <a:srgbClr val="000000"/>
                </a:solidFill>
                <a:latin typeface="Arial"/>
                <a:ea typeface="Arial"/>
                <a:cs typeface="Arial"/>
                <a:sym typeface="Arial"/>
              </a:rPr>
              <a:t>Iniciamos con el estado </a:t>
            </a:r>
            <a:r>
              <a:rPr b="1" i="0" lang="es-ES" sz="1300" u="none" cap="none" strike="noStrike">
                <a:solidFill>
                  <a:srgbClr val="000000"/>
                </a:solidFill>
                <a:latin typeface="Arial"/>
                <a:ea typeface="Arial"/>
                <a:cs typeface="Arial"/>
                <a:sym typeface="Arial"/>
              </a:rPr>
              <a:t>OFF</a:t>
            </a:r>
            <a:r>
              <a:rPr b="0" i="0" lang="es-ES" sz="1300" u="none" cap="none" strike="noStrike">
                <a:solidFill>
                  <a:srgbClr val="000000"/>
                </a:solidFill>
                <a:latin typeface="Arial"/>
                <a:ea typeface="Arial"/>
                <a:cs typeface="Arial"/>
                <a:sym typeface="Arial"/>
              </a:rPr>
              <a:t>, al encender el PLC la CPU entra en modo </a:t>
            </a:r>
            <a:r>
              <a:rPr b="1" i="0" lang="es-ES" sz="1300" u="none" cap="none" strike="noStrike">
                <a:solidFill>
                  <a:srgbClr val="000000"/>
                </a:solidFill>
                <a:latin typeface="Arial"/>
                <a:ea typeface="Arial"/>
                <a:cs typeface="Arial"/>
                <a:sym typeface="Arial"/>
              </a:rPr>
              <a:t>RUN</a:t>
            </a:r>
            <a:r>
              <a:rPr b="0" i="0" lang="es-ES" sz="1300" u="none" cap="none" strike="noStrike">
                <a:solidFill>
                  <a:srgbClr val="000000"/>
                </a:solidFill>
                <a:latin typeface="Arial"/>
                <a:ea typeface="Arial"/>
                <a:cs typeface="Arial"/>
                <a:sym typeface="Arial"/>
              </a:rPr>
              <a:t> y el primer estado que se ejecuta es el</a:t>
            </a:r>
            <a:r>
              <a:rPr b="1" i="0" lang="es-ES" sz="1300" u="none" cap="none" strike="noStrike">
                <a:solidFill>
                  <a:srgbClr val="000000"/>
                </a:solidFill>
                <a:latin typeface="Arial"/>
                <a:ea typeface="Arial"/>
                <a:cs typeface="Arial"/>
                <a:sym typeface="Arial"/>
              </a:rPr>
              <a:t> DETENIDO. </a:t>
            </a:r>
            <a:r>
              <a:rPr b="0" i="0" lang="es-ES" sz="1300" u="none" cap="none" strike="noStrike">
                <a:solidFill>
                  <a:srgbClr val="000000"/>
                </a:solidFill>
                <a:latin typeface="Arial"/>
                <a:ea typeface="Arial"/>
                <a:cs typeface="Arial"/>
                <a:sym typeface="Arial"/>
              </a:rPr>
              <a:t>En este estado el PLC está en modo </a:t>
            </a:r>
            <a:r>
              <a:rPr b="1" i="0" lang="es-ES" sz="1300" u="none" cap="none" strike="noStrike">
                <a:solidFill>
                  <a:srgbClr val="000000"/>
                </a:solidFill>
                <a:latin typeface="Arial"/>
                <a:ea typeface="Arial"/>
                <a:cs typeface="Arial"/>
                <a:sym typeface="Arial"/>
              </a:rPr>
              <a:t>RUN</a:t>
            </a:r>
            <a:r>
              <a:rPr b="0" i="0" lang="es-ES" sz="1300" u="none" cap="none" strike="noStrike">
                <a:solidFill>
                  <a:srgbClr val="000000"/>
                </a:solidFill>
                <a:latin typeface="Arial"/>
                <a:ea typeface="Arial"/>
                <a:cs typeface="Arial"/>
                <a:sym typeface="Arial"/>
              </a:rPr>
              <a:t> y la lógica del programa lo lleva a estado </a:t>
            </a:r>
            <a:r>
              <a:rPr b="1" i="0" lang="es-ES" sz="1300" u="none" cap="none" strike="noStrike">
                <a:solidFill>
                  <a:srgbClr val="000000"/>
                </a:solidFill>
                <a:latin typeface="Arial"/>
                <a:ea typeface="Arial"/>
                <a:cs typeface="Arial"/>
                <a:sym typeface="Arial"/>
              </a:rPr>
              <a:t>DETENIDO</a:t>
            </a:r>
            <a:r>
              <a:rPr b="0" i="0" lang="es-ES" sz="1300" u="none" cap="none" strike="noStrike">
                <a:solidFill>
                  <a:srgbClr val="000000"/>
                </a:solidFill>
                <a:latin typeface="Arial"/>
                <a:ea typeface="Arial"/>
                <a:cs typeface="Arial"/>
                <a:sym typeface="Arial"/>
              </a:rPr>
              <a:t> el programa lee las entradas ejecuta el programa y actualiza las salidas.</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Arial"/>
              <a:buChar char="●"/>
            </a:pPr>
            <a:r>
              <a:rPr b="0" i="0" lang="es-ES" sz="1300" u="none" cap="none" strike="noStrike">
                <a:solidFill>
                  <a:srgbClr val="000000"/>
                </a:solidFill>
                <a:latin typeface="Arial"/>
                <a:ea typeface="Arial"/>
                <a:cs typeface="Arial"/>
                <a:sym typeface="Arial"/>
              </a:rPr>
              <a:t>Cuando presionamos el botón de inicio </a:t>
            </a:r>
            <a:r>
              <a:rPr b="1" i="0" lang="es-ES" sz="1300" u="none" cap="none" strike="noStrike">
                <a:solidFill>
                  <a:srgbClr val="000000"/>
                </a:solidFill>
                <a:latin typeface="Arial"/>
                <a:ea typeface="Arial"/>
                <a:cs typeface="Arial"/>
                <a:sym typeface="Arial"/>
              </a:rPr>
              <a:t>START </a:t>
            </a:r>
            <a:r>
              <a:rPr b="0" i="0" lang="es-ES" sz="1300" u="none" cap="none" strike="noStrike">
                <a:solidFill>
                  <a:srgbClr val="000000"/>
                </a:solidFill>
                <a:latin typeface="Arial"/>
                <a:ea typeface="Arial"/>
                <a:cs typeface="Arial"/>
                <a:sym typeface="Arial"/>
              </a:rPr>
              <a:t>pasa al estado </a:t>
            </a:r>
            <a:r>
              <a:rPr b="1" i="0" lang="es-ES" sz="1300" u="none" cap="none" strike="noStrike">
                <a:solidFill>
                  <a:srgbClr val="000000"/>
                </a:solidFill>
                <a:latin typeface="Arial"/>
                <a:ea typeface="Arial"/>
                <a:cs typeface="Arial"/>
                <a:sym typeface="Arial"/>
              </a:rPr>
              <a:t>INICIANDO</a:t>
            </a:r>
            <a:r>
              <a:rPr b="0" i="0" lang="es-ES" sz="1300" u="none" cap="none" strike="noStrike">
                <a:solidFill>
                  <a:srgbClr val="000000"/>
                </a:solidFill>
                <a:latin typeface="Arial"/>
                <a:ea typeface="Arial"/>
                <a:cs typeface="Arial"/>
                <a:sym typeface="Arial"/>
              </a:rPr>
              <a:t>, si se cumplen las condiciones iniciales el sistema pasa a ciclo continuo y se inicia el proceso.</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Al final se puede observar la condición que nos hace pasar de un modo al siguiente modo de operación.</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El diagrama de la máquina de estado se muestra a continuación:</a:t>
            </a:r>
            <a:endParaRPr b="0" i="0" sz="1300" u="none" cap="none" strike="noStrike">
              <a:latin typeface="Arial"/>
              <a:ea typeface="Arial"/>
              <a:cs typeface="Arial"/>
              <a:sym typeface="Arial"/>
            </a:endParaRPr>
          </a:p>
        </p:txBody>
      </p:sp>
      <p:sp>
        <p:nvSpPr>
          <p:cNvPr id="696" name="Google Shape;696;p3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97" name="Google Shape;697;p3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98" name="Google Shape;698;p3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99" name="Google Shape;699;p3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00" name="Google Shape;700;p3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01" name="Google Shape;701;p3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02" name="Google Shape;702;p3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03" name="Google Shape;703;p3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04" name="Google Shape;704;p3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5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10" name="Google Shape;710;p4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11" name="Google Shape;711;p4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12" name="Google Shape;712;p4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13" name="Google Shape;713;p4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14" name="Google Shape;714;p4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15" name="Google Shape;715;p4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16" name="Google Shape;716;p4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17" name="Google Shape;717;p40"/>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40"/>
          <p:cNvPicPr preferRelativeResize="0"/>
          <p:nvPr/>
        </p:nvPicPr>
        <p:blipFill rotWithShape="1">
          <a:blip r:embed="rId3">
            <a:alphaModFix/>
          </a:blip>
          <a:srcRect b="0" l="0" r="0" t="0"/>
          <a:stretch/>
        </p:blipFill>
        <p:spPr>
          <a:xfrm>
            <a:off x="1490400" y="1136160"/>
            <a:ext cx="6623280" cy="3946320"/>
          </a:xfrm>
          <a:prstGeom prst="rect">
            <a:avLst/>
          </a:prstGeom>
          <a:noFill/>
          <a:ln cap="flat" cmpd="sng" w="28425">
            <a:solidFill>
              <a:srgbClr val="44546A"/>
            </a:solidFill>
            <a:prstDash val="solid"/>
            <a:round/>
            <a:headEnd len="sm" w="sm" type="none"/>
            <a:tailEnd len="sm" w="sm" type="none"/>
          </a:ln>
        </p:spPr>
      </p:pic>
      <p:sp>
        <p:nvSpPr>
          <p:cNvPr id="719" name="Google Shape;719;p4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20" name="Google Shape;720;p4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21" name="Google Shape;721;p4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22" name="Google Shape;722;p4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23" name="Google Shape;723;p4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24" name="Google Shape;724;p4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25" name="Google Shape;725;p4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26" name="Google Shape;726;p4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27" name="Google Shape;727;p4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728" name="Google Shape;728;p40"/>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34" name="Google Shape;734;p4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35" name="Google Shape;735;p4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36" name="Google Shape;736;p4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37" name="Google Shape;737;p4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38" name="Google Shape;738;p4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39" name="Google Shape;739;p4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40" name="Google Shape;740;p4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41" name="Google Shape;741;p41"/>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744" name="Google Shape;744;p4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45" name="Google Shape;745;p4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46" name="Google Shape;746;p4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47" name="Google Shape;747;p4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48" name="Google Shape;748;p4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49" name="Google Shape;749;p4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50" name="Google Shape;750;p4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51" name="Google Shape;751;p4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52" name="Google Shape;752;p4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53" name="Google Shape;753;p4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54" name="Google Shape;754;p4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55" name="Google Shape;755;p4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56" name="Google Shape;756;p4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57" name="Google Shape;757;p4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58" name="Google Shape;758;p4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59" name="Google Shape;759;p4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60" name="Google Shape;760;p4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761" name="Google Shape;761;p41"/>
          <p:cNvPicPr preferRelativeResize="0"/>
          <p:nvPr/>
        </p:nvPicPr>
        <p:blipFill rotWithShape="1">
          <a:blip r:embed="rId3">
            <a:alphaModFix/>
          </a:blip>
          <a:srcRect b="0" l="0" r="0" t="0"/>
          <a:stretch/>
        </p:blipFill>
        <p:spPr>
          <a:xfrm>
            <a:off x="672840" y="1136160"/>
            <a:ext cx="4242600" cy="3169080"/>
          </a:xfrm>
          <a:prstGeom prst="rect">
            <a:avLst/>
          </a:prstGeom>
          <a:noFill/>
          <a:ln cap="flat" cmpd="sng" w="28425">
            <a:solidFill>
              <a:srgbClr val="44546A"/>
            </a:solidFill>
            <a:prstDash val="solid"/>
            <a:round/>
            <a:headEnd len="sm" w="sm" type="none"/>
            <a:tailEnd len="sm" w="sm" type="none"/>
          </a:ln>
        </p:spPr>
      </p:pic>
      <p:pic>
        <p:nvPicPr>
          <p:cNvPr id="762" name="Google Shape;762;p41"/>
          <p:cNvPicPr preferRelativeResize="0"/>
          <p:nvPr/>
        </p:nvPicPr>
        <p:blipFill rotWithShape="1">
          <a:blip r:embed="rId4">
            <a:alphaModFix/>
          </a:blip>
          <a:srcRect b="0" l="0" r="0" t="0"/>
          <a:stretch/>
        </p:blipFill>
        <p:spPr>
          <a:xfrm>
            <a:off x="5128920" y="1136160"/>
            <a:ext cx="3859560" cy="3135240"/>
          </a:xfrm>
          <a:prstGeom prst="rect">
            <a:avLst/>
          </a:prstGeom>
          <a:noFill/>
          <a:ln cap="flat" cmpd="sng" w="28425">
            <a:solidFill>
              <a:srgbClr val="44546A"/>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68" name="Google Shape;768;p4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69" name="Google Shape;769;p4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70" name="Google Shape;770;p4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71" name="Google Shape;771;p4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72" name="Google Shape;772;p4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73" name="Google Shape;773;p4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74" name="Google Shape;774;p4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75" name="Google Shape;775;p42"/>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778" name="Google Shape;778;p4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79" name="Google Shape;779;p4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80" name="Google Shape;780;p4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1" name="Google Shape;781;p4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82" name="Google Shape;782;p4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83" name="Google Shape;783;p4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84" name="Google Shape;784;p4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85" name="Google Shape;785;p4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86" name="Google Shape;786;p4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87" name="Google Shape;787;p4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88" name="Google Shape;788;p4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9" name="Google Shape;789;p4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90" name="Google Shape;790;p4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91" name="Google Shape;791;p4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92" name="Google Shape;792;p4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93" name="Google Shape;793;p4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94" name="Google Shape;794;p4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795" name="Google Shape;795;p42"/>
          <p:cNvPicPr preferRelativeResize="0"/>
          <p:nvPr/>
        </p:nvPicPr>
        <p:blipFill rotWithShape="1">
          <a:blip r:embed="rId3">
            <a:alphaModFix/>
          </a:blip>
          <a:srcRect b="0" l="0" r="0" t="0"/>
          <a:stretch/>
        </p:blipFill>
        <p:spPr>
          <a:xfrm>
            <a:off x="438840" y="1398240"/>
            <a:ext cx="4212720" cy="2530800"/>
          </a:xfrm>
          <a:prstGeom prst="rect">
            <a:avLst/>
          </a:prstGeom>
          <a:noFill/>
          <a:ln cap="flat" cmpd="sng" w="28425">
            <a:solidFill>
              <a:srgbClr val="44546A"/>
            </a:solidFill>
            <a:prstDash val="solid"/>
            <a:round/>
            <a:headEnd len="sm" w="sm" type="none"/>
            <a:tailEnd len="sm" w="sm" type="none"/>
          </a:ln>
        </p:spPr>
      </p:pic>
      <p:pic>
        <p:nvPicPr>
          <p:cNvPr id="796" name="Google Shape;796;p42"/>
          <p:cNvPicPr preferRelativeResize="0"/>
          <p:nvPr/>
        </p:nvPicPr>
        <p:blipFill rotWithShape="1">
          <a:blip r:embed="rId4">
            <a:alphaModFix/>
          </a:blip>
          <a:srcRect b="0" l="0" r="0" t="0"/>
          <a:stretch/>
        </p:blipFill>
        <p:spPr>
          <a:xfrm>
            <a:off x="4865040" y="1398240"/>
            <a:ext cx="4004640" cy="2495880"/>
          </a:xfrm>
          <a:prstGeom prst="rect">
            <a:avLst/>
          </a:prstGeom>
          <a:noFill/>
          <a:ln cap="flat" cmpd="sng" w="28425">
            <a:solidFill>
              <a:srgbClr val="44546A"/>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0" y="0"/>
            <a:ext cx="1023840" cy="347760"/>
          </a:xfrm>
          <a:custGeom>
            <a:rect b="b" l="l" r="r" t="t"/>
            <a:pathLst>
              <a:path extrusionOk="0" h="968" w="2846">
                <a:moveTo>
                  <a:pt x="161" y="0"/>
                </a:moveTo>
                <a:cubicBezTo>
                  <a:pt x="80" y="0"/>
                  <a:pt x="0" y="80"/>
                  <a:pt x="0" y="161"/>
                </a:cubicBezTo>
                <a:lnTo>
                  <a:pt x="0" y="805"/>
                </a:lnTo>
                <a:cubicBezTo>
                  <a:pt x="0" y="886"/>
                  <a:pt x="80" y="967"/>
                  <a:pt x="161" y="967"/>
                </a:cubicBezTo>
                <a:lnTo>
                  <a:pt x="2683" y="967"/>
                </a:lnTo>
                <a:cubicBezTo>
                  <a:pt x="2764" y="967"/>
                  <a:pt x="2845" y="886"/>
                  <a:pt x="2845" y="805"/>
                </a:cubicBezTo>
                <a:lnTo>
                  <a:pt x="2845" y="161"/>
                </a:lnTo>
                <a:cubicBezTo>
                  <a:pt x="2845" y="80"/>
                  <a:pt x="2764" y="0"/>
                  <a:pt x="268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9" name="Google Shape;99;p16"/>
          <p:cNvSpPr/>
          <p:nvPr/>
        </p:nvSpPr>
        <p:spPr>
          <a:xfrm>
            <a:off x="984600" y="0"/>
            <a:ext cx="1063440" cy="347760"/>
          </a:xfrm>
          <a:custGeom>
            <a:rect b="b" l="l" r="r" t="t"/>
            <a:pathLst>
              <a:path extrusionOk="0" h="968" w="2956">
                <a:moveTo>
                  <a:pt x="161" y="0"/>
                </a:moveTo>
                <a:cubicBezTo>
                  <a:pt x="80" y="0"/>
                  <a:pt x="0" y="80"/>
                  <a:pt x="0" y="161"/>
                </a:cubicBezTo>
                <a:lnTo>
                  <a:pt x="0" y="805"/>
                </a:lnTo>
                <a:cubicBezTo>
                  <a:pt x="0" y="886"/>
                  <a:pt x="80" y="967"/>
                  <a:pt x="161" y="967"/>
                </a:cubicBezTo>
                <a:lnTo>
                  <a:pt x="2793" y="967"/>
                </a:lnTo>
                <a:cubicBezTo>
                  <a:pt x="2874" y="967"/>
                  <a:pt x="2955" y="886"/>
                  <a:pt x="2955" y="805"/>
                </a:cubicBezTo>
                <a:lnTo>
                  <a:pt x="2955" y="161"/>
                </a:lnTo>
                <a:cubicBezTo>
                  <a:pt x="2955" y="80"/>
                  <a:pt x="2874" y="0"/>
                  <a:pt x="279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00" name="Google Shape;100;p16"/>
          <p:cNvSpPr/>
          <p:nvPr/>
        </p:nvSpPr>
        <p:spPr>
          <a:xfrm>
            <a:off x="204876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01" name="Google Shape;101;p16"/>
          <p:cNvSpPr/>
          <p:nvPr/>
        </p:nvSpPr>
        <p:spPr>
          <a:xfrm>
            <a:off x="2998440" y="0"/>
            <a:ext cx="910080" cy="347760"/>
          </a:xfrm>
          <a:custGeom>
            <a:rect b="b" l="l" r="r" t="t"/>
            <a:pathLst>
              <a:path extrusionOk="0" h="968" w="2530">
                <a:moveTo>
                  <a:pt x="161" y="0"/>
                </a:moveTo>
                <a:cubicBezTo>
                  <a:pt x="80" y="0"/>
                  <a:pt x="0" y="80"/>
                  <a:pt x="0" y="161"/>
                </a:cubicBezTo>
                <a:lnTo>
                  <a:pt x="0" y="805"/>
                </a:lnTo>
                <a:cubicBezTo>
                  <a:pt x="0" y="886"/>
                  <a:pt x="80" y="967"/>
                  <a:pt x="161" y="967"/>
                </a:cubicBezTo>
                <a:lnTo>
                  <a:pt x="2367" y="967"/>
                </a:lnTo>
                <a:cubicBezTo>
                  <a:pt x="2448" y="967"/>
                  <a:pt x="2529" y="886"/>
                  <a:pt x="2529" y="805"/>
                </a:cubicBezTo>
                <a:lnTo>
                  <a:pt x="2529" y="161"/>
                </a:lnTo>
                <a:cubicBezTo>
                  <a:pt x="2529" y="80"/>
                  <a:pt x="2448" y="0"/>
                  <a:pt x="236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02" name="Google Shape;102;p16"/>
          <p:cNvSpPr/>
          <p:nvPr/>
        </p:nvSpPr>
        <p:spPr>
          <a:xfrm>
            <a:off x="3908880" y="0"/>
            <a:ext cx="1388160" cy="347760"/>
          </a:xfrm>
          <a:custGeom>
            <a:rect b="b" l="l" r="r" t="t"/>
            <a:pathLst>
              <a:path extrusionOk="0" h="968" w="3858">
                <a:moveTo>
                  <a:pt x="161" y="0"/>
                </a:moveTo>
                <a:cubicBezTo>
                  <a:pt x="80" y="0"/>
                  <a:pt x="0" y="80"/>
                  <a:pt x="0" y="161"/>
                </a:cubicBezTo>
                <a:lnTo>
                  <a:pt x="0" y="805"/>
                </a:lnTo>
                <a:cubicBezTo>
                  <a:pt x="0" y="886"/>
                  <a:pt x="80" y="967"/>
                  <a:pt x="161" y="967"/>
                </a:cubicBezTo>
                <a:lnTo>
                  <a:pt x="3695" y="967"/>
                </a:lnTo>
                <a:cubicBezTo>
                  <a:pt x="3776" y="967"/>
                  <a:pt x="3857" y="886"/>
                  <a:pt x="3857" y="805"/>
                </a:cubicBezTo>
                <a:lnTo>
                  <a:pt x="3857" y="161"/>
                </a:lnTo>
                <a:cubicBezTo>
                  <a:pt x="3857" y="80"/>
                  <a:pt x="3776" y="0"/>
                  <a:pt x="369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03" name="Google Shape;103;p16"/>
          <p:cNvSpPr/>
          <p:nvPr/>
        </p:nvSpPr>
        <p:spPr>
          <a:xfrm>
            <a:off x="5296680" y="0"/>
            <a:ext cx="1125720" cy="347760"/>
          </a:xfrm>
          <a:custGeom>
            <a:rect b="b" l="l" r="r" t="t"/>
            <a:pathLst>
              <a:path extrusionOk="0" h="968" w="3129">
                <a:moveTo>
                  <a:pt x="161" y="0"/>
                </a:moveTo>
                <a:cubicBezTo>
                  <a:pt x="80" y="0"/>
                  <a:pt x="0" y="80"/>
                  <a:pt x="0" y="161"/>
                </a:cubicBezTo>
                <a:lnTo>
                  <a:pt x="0" y="805"/>
                </a:lnTo>
                <a:cubicBezTo>
                  <a:pt x="0" y="886"/>
                  <a:pt x="80" y="967"/>
                  <a:pt x="161" y="967"/>
                </a:cubicBezTo>
                <a:lnTo>
                  <a:pt x="2966" y="967"/>
                </a:lnTo>
                <a:cubicBezTo>
                  <a:pt x="3047" y="967"/>
                  <a:pt x="3128" y="886"/>
                  <a:pt x="3128" y="805"/>
                </a:cubicBezTo>
                <a:lnTo>
                  <a:pt x="3128" y="161"/>
                </a:lnTo>
                <a:cubicBezTo>
                  <a:pt x="3128" y="80"/>
                  <a:pt x="3047" y="0"/>
                  <a:pt x="296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04" name="Google Shape;104;p16"/>
          <p:cNvSpPr/>
          <p:nvPr/>
        </p:nvSpPr>
        <p:spPr>
          <a:xfrm>
            <a:off x="6423120" y="-360"/>
            <a:ext cx="1662120" cy="347760"/>
          </a:xfrm>
          <a:custGeom>
            <a:rect b="b" l="l" r="r" t="t"/>
            <a:pathLst>
              <a:path extrusionOk="0" h="968" w="4618">
                <a:moveTo>
                  <a:pt x="161" y="0"/>
                </a:moveTo>
                <a:cubicBezTo>
                  <a:pt x="80" y="0"/>
                  <a:pt x="0" y="80"/>
                  <a:pt x="0" y="161"/>
                </a:cubicBezTo>
                <a:lnTo>
                  <a:pt x="0" y="805"/>
                </a:lnTo>
                <a:cubicBezTo>
                  <a:pt x="0" y="886"/>
                  <a:pt x="80" y="967"/>
                  <a:pt x="161" y="967"/>
                </a:cubicBezTo>
                <a:lnTo>
                  <a:pt x="4456" y="967"/>
                </a:lnTo>
                <a:cubicBezTo>
                  <a:pt x="4536" y="967"/>
                  <a:pt x="4617" y="886"/>
                  <a:pt x="4617" y="805"/>
                </a:cubicBezTo>
                <a:lnTo>
                  <a:pt x="4617" y="161"/>
                </a:lnTo>
                <a:cubicBezTo>
                  <a:pt x="4617" y="80"/>
                  <a:pt x="4536" y="0"/>
                  <a:pt x="44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05" name="Google Shape;105;p16"/>
          <p:cNvSpPr/>
          <p:nvPr/>
        </p:nvSpPr>
        <p:spPr>
          <a:xfrm>
            <a:off x="8409600" y="0"/>
            <a:ext cx="3546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06" name="Google Shape;106;p16"/>
          <p:cNvSpPr/>
          <p:nvPr/>
        </p:nvSpPr>
        <p:spPr>
          <a:xfrm>
            <a:off x="3304080" y="67068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0.Introducción</a:t>
            </a:r>
            <a:endParaRPr b="0" i="0" sz="2300" u="none" cap="none" strike="noStrike">
              <a:latin typeface="Arial"/>
              <a:ea typeface="Arial"/>
              <a:cs typeface="Arial"/>
              <a:sym typeface="Arial"/>
            </a:endParaRPr>
          </a:p>
        </p:txBody>
      </p:sp>
      <p:sp>
        <p:nvSpPr>
          <p:cNvPr id="107" name="Google Shape;107;p16"/>
          <p:cNvSpPr/>
          <p:nvPr/>
        </p:nvSpPr>
        <p:spPr>
          <a:xfrm>
            <a:off x="371520" y="1489320"/>
            <a:ext cx="8294760" cy="33919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marR="0" rtl="0" algn="l">
              <a:lnSpc>
                <a:spcPct val="115000"/>
              </a:lnSpc>
              <a:spcBef>
                <a:spcPts val="1200"/>
              </a:spcBef>
              <a:spcAft>
                <a:spcPts val="0"/>
              </a:spcAft>
              <a:buNone/>
            </a:pPr>
            <a:r>
              <a:t/>
            </a:r>
            <a:endParaRPr sz="1300"/>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08" name="Google Shape;108;p16"/>
          <p:cNvSpPr/>
          <p:nvPr/>
        </p:nvSpPr>
        <p:spPr>
          <a:xfrm>
            <a:off x="0" y="0"/>
            <a:ext cx="922320" cy="347760"/>
          </a:xfrm>
          <a:custGeom>
            <a:rect b="b" l="l" r="r" t="t"/>
            <a:pathLst>
              <a:path extrusionOk="0" h="968" w="2564">
                <a:moveTo>
                  <a:pt x="161" y="0"/>
                </a:moveTo>
                <a:cubicBezTo>
                  <a:pt x="80" y="0"/>
                  <a:pt x="0" y="80"/>
                  <a:pt x="0" y="161"/>
                </a:cubicBezTo>
                <a:lnTo>
                  <a:pt x="0" y="805"/>
                </a:lnTo>
                <a:cubicBezTo>
                  <a:pt x="0" y="886"/>
                  <a:pt x="80" y="967"/>
                  <a:pt x="161" y="967"/>
                </a:cubicBezTo>
                <a:lnTo>
                  <a:pt x="2401" y="967"/>
                </a:lnTo>
                <a:cubicBezTo>
                  <a:pt x="2482" y="967"/>
                  <a:pt x="2563" y="886"/>
                  <a:pt x="2563" y="805"/>
                </a:cubicBezTo>
                <a:lnTo>
                  <a:pt x="2563" y="161"/>
                </a:lnTo>
                <a:cubicBezTo>
                  <a:pt x="2563" y="80"/>
                  <a:pt x="2482" y="0"/>
                  <a:pt x="24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09" name="Google Shape;109;p16"/>
          <p:cNvSpPr/>
          <p:nvPr/>
        </p:nvSpPr>
        <p:spPr>
          <a:xfrm>
            <a:off x="887040" y="0"/>
            <a:ext cx="958320" cy="347760"/>
          </a:xfrm>
          <a:custGeom>
            <a:rect b="b" l="l" r="r" t="t"/>
            <a:pathLst>
              <a:path extrusionOk="0" h="968" w="2664">
                <a:moveTo>
                  <a:pt x="161" y="0"/>
                </a:moveTo>
                <a:cubicBezTo>
                  <a:pt x="80" y="0"/>
                  <a:pt x="0" y="80"/>
                  <a:pt x="0" y="161"/>
                </a:cubicBezTo>
                <a:lnTo>
                  <a:pt x="0" y="805"/>
                </a:lnTo>
                <a:cubicBezTo>
                  <a:pt x="0" y="886"/>
                  <a:pt x="80" y="967"/>
                  <a:pt x="161" y="967"/>
                </a:cubicBezTo>
                <a:lnTo>
                  <a:pt x="2501" y="967"/>
                </a:lnTo>
                <a:cubicBezTo>
                  <a:pt x="2582" y="967"/>
                  <a:pt x="2663" y="886"/>
                  <a:pt x="2663" y="805"/>
                </a:cubicBezTo>
                <a:lnTo>
                  <a:pt x="2663" y="161"/>
                </a:lnTo>
                <a:cubicBezTo>
                  <a:pt x="2663" y="80"/>
                  <a:pt x="2582" y="0"/>
                  <a:pt x="25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10" name="Google Shape;110;p16"/>
          <p:cNvSpPr/>
          <p:nvPr/>
        </p:nvSpPr>
        <p:spPr>
          <a:xfrm>
            <a:off x="184536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11" name="Google Shape;111;p16"/>
          <p:cNvSpPr/>
          <p:nvPr/>
        </p:nvSpPr>
        <p:spPr>
          <a:xfrm>
            <a:off x="2701080" y="0"/>
            <a:ext cx="819720" cy="347760"/>
          </a:xfrm>
          <a:custGeom>
            <a:rect b="b" l="l" r="r" t="t"/>
            <a:pathLst>
              <a:path extrusionOk="0" h="968" w="2279">
                <a:moveTo>
                  <a:pt x="161" y="0"/>
                </a:moveTo>
                <a:cubicBezTo>
                  <a:pt x="80" y="0"/>
                  <a:pt x="0" y="80"/>
                  <a:pt x="0" y="161"/>
                </a:cubicBezTo>
                <a:lnTo>
                  <a:pt x="0" y="805"/>
                </a:lnTo>
                <a:cubicBezTo>
                  <a:pt x="0" y="886"/>
                  <a:pt x="80" y="967"/>
                  <a:pt x="161" y="967"/>
                </a:cubicBezTo>
                <a:lnTo>
                  <a:pt x="2116" y="967"/>
                </a:lnTo>
                <a:cubicBezTo>
                  <a:pt x="2197" y="967"/>
                  <a:pt x="2278" y="886"/>
                  <a:pt x="2278" y="805"/>
                </a:cubicBezTo>
                <a:lnTo>
                  <a:pt x="2278" y="161"/>
                </a:lnTo>
                <a:cubicBezTo>
                  <a:pt x="2278" y="80"/>
                  <a:pt x="2197" y="0"/>
                  <a:pt x="21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12" name="Google Shape;112;p16"/>
          <p:cNvSpPr/>
          <p:nvPr/>
        </p:nvSpPr>
        <p:spPr>
          <a:xfrm>
            <a:off x="3521160" y="0"/>
            <a:ext cx="1249920" cy="347760"/>
          </a:xfrm>
          <a:custGeom>
            <a:rect b="b" l="l" r="r" t="t"/>
            <a:pathLst>
              <a:path extrusionOk="0" h="968" w="3474">
                <a:moveTo>
                  <a:pt x="161" y="0"/>
                </a:moveTo>
                <a:cubicBezTo>
                  <a:pt x="80" y="0"/>
                  <a:pt x="0" y="80"/>
                  <a:pt x="0" y="161"/>
                </a:cubicBezTo>
                <a:lnTo>
                  <a:pt x="0" y="805"/>
                </a:lnTo>
                <a:cubicBezTo>
                  <a:pt x="0" y="886"/>
                  <a:pt x="80" y="967"/>
                  <a:pt x="161" y="967"/>
                </a:cubicBezTo>
                <a:lnTo>
                  <a:pt x="3311" y="967"/>
                </a:lnTo>
                <a:cubicBezTo>
                  <a:pt x="3392" y="967"/>
                  <a:pt x="3473" y="886"/>
                  <a:pt x="3473" y="805"/>
                </a:cubicBezTo>
                <a:lnTo>
                  <a:pt x="3473" y="161"/>
                </a:lnTo>
                <a:cubicBezTo>
                  <a:pt x="3473" y="80"/>
                  <a:pt x="3392" y="0"/>
                  <a:pt x="331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13" name="Google Shape;113;p16"/>
          <p:cNvSpPr/>
          <p:nvPr/>
        </p:nvSpPr>
        <p:spPr>
          <a:xfrm>
            <a:off x="4771440" y="0"/>
            <a:ext cx="1014120" cy="347760"/>
          </a:xfrm>
          <a:custGeom>
            <a:rect b="b" l="l" r="r" t="t"/>
            <a:pathLst>
              <a:path extrusionOk="0" h="968" w="2819">
                <a:moveTo>
                  <a:pt x="161" y="0"/>
                </a:moveTo>
                <a:cubicBezTo>
                  <a:pt x="80" y="0"/>
                  <a:pt x="0" y="80"/>
                  <a:pt x="0" y="161"/>
                </a:cubicBezTo>
                <a:lnTo>
                  <a:pt x="0" y="805"/>
                </a:lnTo>
                <a:cubicBezTo>
                  <a:pt x="0" y="886"/>
                  <a:pt x="80" y="967"/>
                  <a:pt x="161" y="967"/>
                </a:cubicBezTo>
                <a:lnTo>
                  <a:pt x="2656" y="967"/>
                </a:lnTo>
                <a:cubicBezTo>
                  <a:pt x="2737" y="967"/>
                  <a:pt x="2818" y="886"/>
                  <a:pt x="2818" y="805"/>
                </a:cubicBezTo>
                <a:lnTo>
                  <a:pt x="2818" y="161"/>
                </a:lnTo>
                <a:cubicBezTo>
                  <a:pt x="2818" y="80"/>
                  <a:pt x="2737" y="0"/>
                  <a:pt x="2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14" name="Google Shape;114;p16"/>
          <p:cNvSpPr/>
          <p:nvPr/>
        </p:nvSpPr>
        <p:spPr>
          <a:xfrm>
            <a:off x="5785920" y="-360"/>
            <a:ext cx="1497240" cy="347760"/>
          </a:xfrm>
          <a:custGeom>
            <a:rect b="b" l="l" r="r" t="t"/>
            <a:pathLst>
              <a:path extrusionOk="0" h="968" w="4161">
                <a:moveTo>
                  <a:pt x="161" y="0"/>
                </a:moveTo>
                <a:cubicBezTo>
                  <a:pt x="80" y="0"/>
                  <a:pt x="0" y="80"/>
                  <a:pt x="0" y="161"/>
                </a:cubicBezTo>
                <a:lnTo>
                  <a:pt x="0" y="805"/>
                </a:lnTo>
                <a:cubicBezTo>
                  <a:pt x="0" y="886"/>
                  <a:pt x="80" y="967"/>
                  <a:pt x="161" y="967"/>
                </a:cubicBezTo>
                <a:lnTo>
                  <a:pt x="3998" y="967"/>
                </a:lnTo>
                <a:cubicBezTo>
                  <a:pt x="4079" y="967"/>
                  <a:pt x="4160" y="886"/>
                  <a:pt x="4160" y="805"/>
                </a:cubicBezTo>
                <a:lnTo>
                  <a:pt x="4160" y="161"/>
                </a:lnTo>
                <a:cubicBezTo>
                  <a:pt x="4160" y="80"/>
                  <a:pt x="4079" y="0"/>
                  <a:pt x="399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15" name="Google Shape;115;p16"/>
          <p:cNvSpPr/>
          <p:nvPr/>
        </p:nvSpPr>
        <p:spPr>
          <a:xfrm>
            <a:off x="7575480" y="0"/>
            <a:ext cx="3193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16" name="Google Shape;116;p16"/>
          <p:cNvSpPr/>
          <p:nvPr/>
        </p:nvSpPr>
        <p:spPr>
          <a:xfrm>
            <a:off x="7266960" y="0"/>
            <a:ext cx="1497240" cy="347760"/>
          </a:xfrm>
          <a:custGeom>
            <a:rect b="b" l="l" r="r" t="t"/>
            <a:pathLst>
              <a:path extrusionOk="0" h="968" w="4161">
                <a:moveTo>
                  <a:pt x="161" y="0"/>
                </a:moveTo>
                <a:cubicBezTo>
                  <a:pt x="80" y="0"/>
                  <a:pt x="0" y="80"/>
                  <a:pt x="0" y="161"/>
                </a:cubicBezTo>
                <a:lnTo>
                  <a:pt x="0" y="805"/>
                </a:lnTo>
                <a:cubicBezTo>
                  <a:pt x="0" y="886"/>
                  <a:pt x="80" y="967"/>
                  <a:pt x="161" y="967"/>
                </a:cubicBezTo>
                <a:lnTo>
                  <a:pt x="3998" y="967"/>
                </a:lnTo>
                <a:cubicBezTo>
                  <a:pt x="4079" y="967"/>
                  <a:pt x="4160" y="886"/>
                  <a:pt x="4160" y="805"/>
                </a:cubicBezTo>
                <a:lnTo>
                  <a:pt x="4160" y="161"/>
                </a:lnTo>
                <a:cubicBezTo>
                  <a:pt x="4160" y="80"/>
                  <a:pt x="4079" y="0"/>
                  <a:pt x="399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02" name="Google Shape;802;p4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03" name="Google Shape;803;p4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04" name="Google Shape;804;p4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05" name="Google Shape;805;p4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06" name="Google Shape;806;p4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07" name="Google Shape;807;p4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08" name="Google Shape;808;p4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09" name="Google Shape;809;p4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Para organizar de mejor manera nuestro programa, se ha desarrollado una estructura de programación en la cual se tiene funciones de control las cuales son ejecutadas desde un bloque de organización central. La idea es desarrollar una programación estructurada que nos permita darle el mayor rendimiento al proyecto.</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Los FC son funciones que no poseen memoria por lo cual al dejar de ejecutarse pierden sus datos, estos FC deben ser llamados desde un OB1 para que se ejecuten.</a:t>
            </a:r>
            <a:endParaRPr b="0" i="0" sz="1300" u="none" cap="none" strike="noStrike">
              <a:latin typeface="Arial"/>
              <a:ea typeface="Arial"/>
              <a:cs typeface="Arial"/>
              <a:sym typeface="Arial"/>
            </a:endParaRPr>
          </a:p>
        </p:txBody>
      </p:sp>
      <p:pic>
        <p:nvPicPr>
          <p:cNvPr id="811" name="Google Shape;811;p43"/>
          <p:cNvPicPr preferRelativeResize="0"/>
          <p:nvPr/>
        </p:nvPicPr>
        <p:blipFill rotWithShape="1">
          <a:blip r:embed="rId3">
            <a:alphaModFix/>
          </a:blip>
          <a:srcRect b="0" l="0" r="0" t="0"/>
          <a:stretch/>
        </p:blipFill>
        <p:spPr>
          <a:xfrm>
            <a:off x="2853720" y="2440800"/>
            <a:ext cx="4668840" cy="2442240"/>
          </a:xfrm>
          <a:prstGeom prst="rect">
            <a:avLst/>
          </a:prstGeom>
          <a:noFill/>
          <a:ln cap="flat" cmpd="sng" w="28425">
            <a:solidFill>
              <a:srgbClr val="4472C4"/>
            </a:solidFill>
            <a:prstDash val="solid"/>
            <a:round/>
            <a:headEnd len="sm" w="sm" type="none"/>
            <a:tailEnd len="sm" w="sm" type="none"/>
          </a:ln>
        </p:spPr>
      </p:pic>
      <p:sp>
        <p:nvSpPr>
          <p:cNvPr id="812" name="Google Shape;812;p43"/>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13" name="Google Shape;813;p4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14" name="Google Shape;814;p4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15" name="Google Shape;815;p4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16" name="Google Shape;816;p4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17" name="Google Shape;817;p4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18" name="Google Shape;818;p4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19" name="Google Shape;819;p4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0" name="Google Shape;820;p4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1" name="Google Shape;821;p4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22" name="Google Shape;822;p4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23" name="Google Shape;823;p4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24" name="Google Shape;824;p4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25" name="Google Shape;825;p4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26" name="Google Shape;826;p4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27" name="Google Shape;827;p4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8" name="Google Shape;828;p4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9" name="Google Shape;829;p4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35" name="Google Shape;835;p44"/>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318960" y="93204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Bloque de Organización OB1</a:t>
            </a:r>
            <a:r>
              <a:rPr b="0" i="0" lang="es-ES" sz="1300" u="none" cap="none" strike="noStrike">
                <a:solidFill>
                  <a:srgbClr val="000000"/>
                </a:solidFill>
                <a:latin typeface="Arial"/>
                <a:ea typeface="Arial"/>
                <a:cs typeface="Arial"/>
                <a:sym typeface="Arial"/>
              </a:rPr>
              <a:t>:</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En este programa se deben poner las llamadas a cada una de las funciones de control FC1, FC2 y FC3. Si desde un OB no se hace el llamado de los FC, ellos no se ejecutan.</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pic>
        <p:nvPicPr>
          <p:cNvPr id="837" name="Google Shape;837;p44"/>
          <p:cNvPicPr preferRelativeResize="0"/>
          <p:nvPr/>
        </p:nvPicPr>
        <p:blipFill rotWithShape="1">
          <a:blip r:embed="rId3">
            <a:alphaModFix/>
          </a:blip>
          <a:srcRect b="0" l="0" r="0" t="0"/>
          <a:stretch/>
        </p:blipFill>
        <p:spPr>
          <a:xfrm>
            <a:off x="2601360" y="1735200"/>
            <a:ext cx="3889440" cy="3169080"/>
          </a:xfrm>
          <a:prstGeom prst="rect">
            <a:avLst/>
          </a:prstGeom>
          <a:noFill/>
          <a:ln cap="flat" cmpd="sng" w="28425">
            <a:solidFill>
              <a:srgbClr val="4472C4"/>
            </a:solidFill>
            <a:prstDash val="solid"/>
            <a:round/>
            <a:headEnd len="sm" w="sm" type="none"/>
            <a:tailEnd len="sm" w="sm" type="none"/>
          </a:ln>
        </p:spPr>
      </p:pic>
      <p:sp>
        <p:nvSpPr>
          <p:cNvPr id="838" name="Google Shape;838;p44"/>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39" name="Google Shape;839;p4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40" name="Google Shape;840;p4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41" name="Google Shape;841;p4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42" name="Google Shape;842;p4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43" name="Google Shape;843;p4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44" name="Google Shape;844;p4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45" name="Google Shape;845;p4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46" name="Google Shape;846;p4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47" name="Google Shape;847;p4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48" name="Google Shape;848;p4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49" name="Google Shape;849;p4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50" name="Google Shape;850;p4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51" name="Google Shape;851;p4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52" name="Google Shape;852;p4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53" name="Google Shape;853;p4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54" name="Google Shape;854;p4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55" name="Google Shape;855;p4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61" name="Google Shape;861;p45"/>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318960" y="93204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Función de control FC1: Máquina de estado.</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La función de control </a:t>
            </a:r>
            <a:r>
              <a:rPr b="1" i="0" lang="es-ES" sz="1300" u="none" cap="none" strike="noStrike">
                <a:solidFill>
                  <a:srgbClr val="000000"/>
                </a:solidFill>
                <a:latin typeface="Arial"/>
                <a:ea typeface="Arial"/>
                <a:cs typeface="Arial"/>
                <a:sym typeface="Arial"/>
              </a:rPr>
              <a:t>FC1</a:t>
            </a:r>
            <a:r>
              <a:rPr b="0" i="0" lang="es-ES" sz="1300" u="none" cap="none" strike="noStrike">
                <a:solidFill>
                  <a:srgbClr val="000000"/>
                </a:solidFill>
                <a:latin typeface="Arial"/>
                <a:ea typeface="Arial"/>
                <a:cs typeface="Arial"/>
                <a:sym typeface="Arial"/>
              </a:rPr>
              <a:t>, llamada para este caso máquina de estado, es la encargada de ejecutar la lógica de operación que nos indica que estado toma el PLC después de presionar los botones de control Start, Stop, Reset. Además controla el encendido y apagado de las luces de indicación.</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Esta rutina es importante ya que ayuda a ser más fácil la transición de un estado presente a un estado futuro en la lógica del PLC.</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sp>
        <p:nvSpPr>
          <p:cNvPr id="863" name="Google Shape;863;p45"/>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pic>
        <p:nvPicPr>
          <p:cNvPr id="864" name="Google Shape;864;p45"/>
          <p:cNvPicPr preferRelativeResize="0"/>
          <p:nvPr/>
        </p:nvPicPr>
        <p:blipFill rotWithShape="1">
          <a:blip r:embed="rId3">
            <a:alphaModFix/>
          </a:blip>
          <a:srcRect b="0" l="0" r="0" t="0"/>
          <a:stretch/>
        </p:blipFill>
        <p:spPr>
          <a:xfrm>
            <a:off x="2485080" y="2285280"/>
            <a:ext cx="4633920" cy="2741760"/>
          </a:xfrm>
          <a:prstGeom prst="rect">
            <a:avLst/>
          </a:prstGeom>
          <a:noFill/>
          <a:ln cap="flat" cmpd="sng" w="28425">
            <a:solidFill>
              <a:srgbClr val="4472C4"/>
            </a:solidFill>
            <a:prstDash val="solid"/>
            <a:round/>
            <a:headEnd len="sm" w="sm" type="none"/>
            <a:tailEnd len="sm" w="sm" type="none"/>
          </a:ln>
        </p:spPr>
      </p:pic>
      <p:sp>
        <p:nvSpPr>
          <p:cNvPr id="865" name="Google Shape;865;p4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66" name="Google Shape;866;p4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67" name="Google Shape;867;p4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68" name="Google Shape;868;p4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69" name="Google Shape;869;p4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70" name="Google Shape;870;p4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71" name="Google Shape;871;p4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72" name="Google Shape;872;p4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73" name="Google Shape;873;p4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74" name="Google Shape;874;p4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75" name="Google Shape;875;p4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76" name="Google Shape;876;p4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77" name="Google Shape;877;p4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78" name="Google Shape;878;p4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79" name="Google Shape;879;p4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80" name="Google Shape;880;p4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81" name="Google Shape;881;p4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6"/>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05200" y="1045800"/>
            <a:ext cx="8454600" cy="4007880"/>
          </a:xfrm>
          <a:custGeom>
            <a:rect b="b" l="l" r="r" t="t"/>
            <a:pathLst>
              <a:path extrusionOk="0" h="11135" w="23487">
                <a:moveTo>
                  <a:pt x="1855" y="0"/>
                </a:moveTo>
                <a:cubicBezTo>
                  <a:pt x="927" y="0"/>
                  <a:pt x="0" y="927"/>
                  <a:pt x="0" y="1855"/>
                </a:cubicBezTo>
                <a:lnTo>
                  <a:pt x="0" y="9278"/>
                </a:lnTo>
                <a:cubicBezTo>
                  <a:pt x="0" y="10206"/>
                  <a:pt x="927" y="11134"/>
                  <a:pt x="1855" y="11134"/>
                </a:cubicBezTo>
                <a:lnTo>
                  <a:pt x="21630" y="11134"/>
                </a:lnTo>
                <a:cubicBezTo>
                  <a:pt x="22558" y="11134"/>
                  <a:pt x="23486" y="10206"/>
                  <a:pt x="23486" y="9278"/>
                </a:cubicBezTo>
                <a:lnTo>
                  <a:pt x="23486" y="1855"/>
                </a:lnTo>
                <a:cubicBezTo>
                  <a:pt x="23486" y="927"/>
                  <a:pt x="22558" y="0"/>
                  <a:pt x="21630" y="0"/>
                </a:cubicBezTo>
                <a:lnTo>
                  <a:pt x="1855"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La siguiente etapa es la programación de la rutina de operación de la máquina, en esta rutina están los comandos y señales que controlan el movimiento de la máquina.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En el </a:t>
            </a:r>
            <a:r>
              <a:rPr b="1" i="0" lang="es-ES" sz="1400" u="none" cap="none" strike="noStrike">
                <a:solidFill>
                  <a:srgbClr val="000000"/>
                </a:solidFill>
                <a:latin typeface="Arial"/>
                <a:ea typeface="Arial"/>
                <a:cs typeface="Arial"/>
                <a:sym typeface="Arial"/>
              </a:rPr>
              <a:t>FC2</a:t>
            </a:r>
            <a:r>
              <a:rPr b="0" i="0" lang="es-ES" sz="1400" u="none" cap="none" strike="noStrike">
                <a:solidFill>
                  <a:srgbClr val="000000"/>
                </a:solidFill>
                <a:latin typeface="Arial"/>
                <a:ea typeface="Arial"/>
                <a:cs typeface="Arial"/>
                <a:sym typeface="Arial"/>
              </a:rPr>
              <a:t> se programara entonces la rutina de operación de la máquina.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Para iniciar hay que definir los pasos de operación de la máquina, para ello hay que observar nuevamente el diagrama.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La </a:t>
            </a:r>
            <a:r>
              <a:rPr b="1" i="0" lang="es-ES" sz="1400" u="none" cap="none" strike="noStrike">
                <a:solidFill>
                  <a:srgbClr val="000000"/>
                </a:solidFill>
                <a:latin typeface="Arial"/>
                <a:ea typeface="Arial"/>
                <a:cs typeface="Arial"/>
                <a:sym typeface="Arial"/>
              </a:rPr>
              <a:t>secuencia de operación</a:t>
            </a:r>
            <a:r>
              <a:rPr b="0" i="0" lang="es-ES" sz="1400" u="none" cap="none" strike="noStrike">
                <a:solidFill>
                  <a:srgbClr val="000000"/>
                </a:solidFill>
                <a:latin typeface="Arial"/>
                <a:ea typeface="Arial"/>
                <a:cs typeface="Arial"/>
                <a:sym typeface="Arial"/>
              </a:rPr>
              <a:t> que desarrollaremos para el funcionamiento es la siguiente: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1: </a:t>
            </a:r>
            <a:r>
              <a:rPr b="0" i="0" lang="es-ES" sz="1400" u="none" cap="none" strike="noStrike">
                <a:solidFill>
                  <a:srgbClr val="000000"/>
                </a:solidFill>
                <a:latin typeface="Arial"/>
                <a:ea typeface="Arial"/>
                <a:cs typeface="Arial"/>
                <a:sym typeface="Arial"/>
              </a:rPr>
              <a:t>Presionamos el pulsador START y inicia la secuencia esperando un tiempo T1=2s, para dar la activación del pistón vertical y poder bajar a recolectar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2: </a:t>
            </a:r>
            <a:r>
              <a:rPr b="0" i="0" lang="es-ES" sz="1400" u="none" cap="none" strike="noStrike">
                <a:solidFill>
                  <a:srgbClr val="000000"/>
                </a:solidFill>
                <a:latin typeface="Arial"/>
                <a:ea typeface="Arial"/>
                <a:cs typeface="Arial"/>
                <a:sym typeface="Arial"/>
              </a:rPr>
              <a:t>Al estar el pistón vertical en su posición extendido se esperará un tiempo T2=2s, para dar la activación de la garra y poder coger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3: </a:t>
            </a:r>
            <a:r>
              <a:rPr b="0" i="0" lang="es-ES" sz="1400" u="none" cap="none" strike="noStrike">
                <a:solidFill>
                  <a:srgbClr val="000000"/>
                </a:solidFill>
                <a:latin typeface="Arial"/>
                <a:ea typeface="Arial"/>
                <a:cs typeface="Arial"/>
                <a:sym typeface="Arial"/>
              </a:rPr>
              <a:t>Cuando el objeto ha sido cogido por la garra se esperará un tiempo T3=2s, para dar la desactivación del pistón vertical y poder retraerse.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4: </a:t>
            </a:r>
            <a:r>
              <a:rPr b="0" i="0" lang="es-ES" sz="1400" u="none" cap="none" strike="noStrike">
                <a:solidFill>
                  <a:srgbClr val="000000"/>
                </a:solidFill>
                <a:latin typeface="Arial"/>
                <a:ea typeface="Arial"/>
                <a:cs typeface="Arial"/>
                <a:sym typeface="Arial"/>
              </a:rPr>
              <a:t>Cuando el sensor 2B2 da la indicación que el pistón está totalmente retraído damos la orden al motor para que se desplaza a la derecha para colocar el objeto en el primer carril de almacenaje (izquierdo).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p:txBody>
      </p:sp>
      <p:sp>
        <p:nvSpPr>
          <p:cNvPr id="888" name="Google Shape;888;p46"/>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89" name="Google Shape;889;p4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90" name="Google Shape;890;p4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91" name="Google Shape;891;p4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92" name="Google Shape;892;p4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93" name="Google Shape;893;p4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94" name="Google Shape;894;p4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95" name="Google Shape;895;p4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96" name="Google Shape;896;p4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97" name="Google Shape;897;p4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98" name="Google Shape;898;p4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99" name="Google Shape;899;p4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00" name="Google Shape;900;p4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01" name="Google Shape;901;p4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02" name="Google Shape;902;p4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03" name="Google Shape;903;p4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04" name="Google Shape;904;p4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05" name="Google Shape;905;p4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7"/>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205200" y="104580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5: </a:t>
            </a:r>
            <a:r>
              <a:rPr b="0" i="0" lang="es-ES" sz="1400" u="none" cap="none" strike="noStrike">
                <a:solidFill>
                  <a:srgbClr val="000000"/>
                </a:solidFill>
                <a:latin typeface="Arial"/>
                <a:ea typeface="Arial"/>
                <a:cs typeface="Arial"/>
                <a:sym typeface="Arial"/>
              </a:rPr>
              <a:t>En el desplazamiento del motor al situarse en la posición del carril de almacenaje izquierdo por medio del sensor </a:t>
            </a:r>
            <a:r>
              <a:rPr b="1" i="0" lang="es-ES" sz="1400" u="none" cap="none" strike="noStrike">
                <a:solidFill>
                  <a:srgbClr val="000000"/>
                </a:solidFill>
                <a:latin typeface="Arial"/>
                <a:ea typeface="Arial"/>
                <a:cs typeface="Arial"/>
                <a:sym typeface="Arial"/>
              </a:rPr>
              <a:t>IB3</a:t>
            </a:r>
            <a:r>
              <a:rPr b="0" i="0" lang="es-ES" sz="1400" u="none" cap="none" strike="noStrike">
                <a:solidFill>
                  <a:srgbClr val="000000"/>
                </a:solidFill>
                <a:latin typeface="Arial"/>
                <a:ea typeface="Arial"/>
                <a:cs typeface="Arial"/>
                <a:sym typeface="Arial"/>
              </a:rPr>
              <a:t> se da la indicación de que el motor se detenga y se da la orden de que el pistón vertical</a:t>
            </a:r>
            <a:r>
              <a:rPr b="1" i="0"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baje para colocar el objeto en el carril.</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6: </a:t>
            </a:r>
            <a:r>
              <a:rPr b="0" i="0" lang="es-ES" sz="1400" u="none" cap="none" strike="noStrike">
                <a:solidFill>
                  <a:srgbClr val="000000"/>
                </a:solidFill>
                <a:latin typeface="Arial"/>
                <a:ea typeface="Arial"/>
                <a:cs typeface="Arial"/>
                <a:sym typeface="Arial"/>
              </a:rPr>
              <a:t>Al estar el pistón vertical en su posición extendido se esperará un tiempo T4=2s, para dar la desactivación de la garra y poder soltar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7: </a:t>
            </a:r>
            <a:r>
              <a:rPr b="0" i="0" lang="es-ES" sz="1400" u="none" cap="none" strike="noStrike">
                <a:solidFill>
                  <a:srgbClr val="000000"/>
                </a:solidFill>
                <a:latin typeface="Arial"/>
                <a:ea typeface="Arial"/>
                <a:cs typeface="Arial"/>
                <a:sym typeface="Arial"/>
              </a:rPr>
              <a:t>Cuando el objeto ha sido colocado en el carril, la garra se esperará un tiempo T5=2s, para dar la desactivación del pistón vertical y poder retraerse.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8: </a:t>
            </a:r>
            <a:r>
              <a:rPr b="0" i="0" lang="es-ES" sz="1400" u="none" cap="none" strike="noStrike">
                <a:solidFill>
                  <a:srgbClr val="000000"/>
                </a:solidFill>
                <a:latin typeface="Arial"/>
                <a:ea typeface="Arial"/>
                <a:cs typeface="Arial"/>
                <a:sym typeface="Arial"/>
              </a:rPr>
              <a:t>Cuando el sensor 2B2 da la indicación que el pistón está totalmente retraído damos la orden al motor para que se desplaze a la izquierda y poder repetir el ciclo de recolección de objeto hasta que se cumpla el número de objetos que le indiquemos a la secuencia y así poder finalizar su ciclo de trabajo.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p:txBody>
      </p:sp>
      <p:sp>
        <p:nvSpPr>
          <p:cNvPr id="912" name="Google Shape;912;p47"/>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913" name="Google Shape;913;p47"/>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14" name="Google Shape;914;p47"/>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15" name="Google Shape;915;p47"/>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16" name="Google Shape;916;p47"/>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17" name="Google Shape;917;p47"/>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18" name="Google Shape;918;p47"/>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19" name="Google Shape;919;p47"/>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20" name="Google Shape;920;p47"/>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21" name="Google Shape;921;p47"/>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22" name="Google Shape;922;p47"/>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23" name="Google Shape;923;p47"/>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24" name="Google Shape;924;p47"/>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25" name="Google Shape;925;p47"/>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26" name="Google Shape;926;p47"/>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27" name="Google Shape;927;p47"/>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28" name="Google Shape;928;p47"/>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29" name="Google Shape;929;p47"/>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4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21492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Lo siguiente es programar en el </a:t>
            </a:r>
            <a:r>
              <a:rPr b="1" i="0" lang="es-ES" sz="1300" u="none" cap="none" strike="noStrike">
                <a:solidFill>
                  <a:srgbClr val="000000"/>
                </a:solidFill>
                <a:latin typeface="Arial"/>
                <a:ea typeface="Arial"/>
                <a:cs typeface="Arial"/>
                <a:sym typeface="Arial"/>
              </a:rPr>
              <a:t>FC3</a:t>
            </a:r>
            <a:r>
              <a:rPr b="0" i="0" lang="es-ES" sz="1300" u="none" cap="none" strike="noStrike">
                <a:solidFill>
                  <a:srgbClr val="000000"/>
                </a:solidFill>
                <a:latin typeface="Arial"/>
                <a:ea typeface="Arial"/>
                <a:cs typeface="Arial"/>
                <a:sym typeface="Arial"/>
              </a:rPr>
              <a:t> una rutina de reset para indicar al sistema qué hacer ante un paro de emergencia.</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sp>
        <p:nvSpPr>
          <p:cNvPr id="936" name="Google Shape;936;p48"/>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937" name="Google Shape;937;p4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38" name="Google Shape;938;p4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39" name="Google Shape;939;p4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40" name="Google Shape;940;p4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41" name="Google Shape;941;p4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42" name="Google Shape;942;p4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43" name="Google Shape;943;p4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44" name="Google Shape;944;p4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45" name="Google Shape;945;p4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46" name="Google Shape;946;p4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47" name="Google Shape;947;p4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48" name="Google Shape;948;p4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49" name="Google Shape;949;p4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50" name="Google Shape;950;p4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51" name="Google Shape;951;p4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52" name="Google Shape;952;p4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53" name="Google Shape;953;p4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954" name="Google Shape;954;p48"/>
          <p:cNvPicPr preferRelativeResize="0"/>
          <p:nvPr/>
        </p:nvPicPr>
        <p:blipFill rotWithShape="1">
          <a:blip r:embed="rId3">
            <a:alphaModFix/>
          </a:blip>
          <a:srcRect b="0" l="0" r="0" t="0"/>
          <a:stretch/>
        </p:blipFill>
        <p:spPr>
          <a:xfrm>
            <a:off x="2028240" y="1588320"/>
            <a:ext cx="5638320" cy="3180960"/>
          </a:xfrm>
          <a:prstGeom prst="rect">
            <a:avLst/>
          </a:prstGeom>
          <a:noFill/>
          <a:ln cap="flat" cmpd="sng" w="28425">
            <a:solidFill>
              <a:srgbClr val="4472C4"/>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9"/>
          <p:cNvSpPr txBox="1"/>
          <p:nvPr/>
        </p:nvSpPr>
        <p:spPr>
          <a:xfrm>
            <a:off x="1143000" y="841680"/>
            <a:ext cx="6857640" cy="1790280"/>
          </a:xfrm>
          <a:prstGeom prst="rect">
            <a:avLst/>
          </a:prstGeom>
          <a:noFill/>
          <a:ln>
            <a:noFill/>
          </a:ln>
        </p:spPr>
        <p:txBody>
          <a:bodyPr anchorCtr="0" anchor="b" bIns="34200" lIns="68400" spcFirstLastPara="1" rIns="68400" wrap="square" tIns="34200">
            <a:noAutofit/>
          </a:bodyPr>
          <a:lstStyle/>
          <a:p>
            <a:pPr indent="0" lvl="0" marL="0" marR="0" rtl="0" algn="ctr">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Agradecemos vuestra atención </a:t>
            </a:r>
            <a:endParaRPr b="0" i="0" sz="1400" u="none" cap="none" strike="noStrike">
              <a:solidFill>
                <a:srgbClr val="000000"/>
              </a:solidFill>
              <a:latin typeface="Arial"/>
              <a:ea typeface="Arial"/>
              <a:cs typeface="Arial"/>
              <a:sym typeface="Arial"/>
            </a:endParaRPr>
          </a:p>
        </p:txBody>
      </p:sp>
      <p:pic>
        <p:nvPicPr>
          <p:cNvPr id="960" name="Google Shape;960;p49"/>
          <p:cNvPicPr preferRelativeResize="0"/>
          <p:nvPr/>
        </p:nvPicPr>
        <p:blipFill rotWithShape="1">
          <a:blip r:embed="rId3">
            <a:alphaModFix/>
          </a:blip>
          <a:srcRect b="0" l="0" r="0" t="0"/>
          <a:stretch/>
        </p:blipFill>
        <p:spPr>
          <a:xfrm>
            <a:off x="4029120" y="2822040"/>
            <a:ext cx="1079640" cy="1079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0" y="0"/>
            <a:ext cx="1030320" cy="347760"/>
          </a:xfrm>
          <a:custGeom>
            <a:rect b="b" l="l" r="r" t="t"/>
            <a:pathLst>
              <a:path extrusionOk="0" h="968" w="2864">
                <a:moveTo>
                  <a:pt x="161" y="0"/>
                </a:moveTo>
                <a:cubicBezTo>
                  <a:pt x="80" y="0"/>
                  <a:pt x="0" y="80"/>
                  <a:pt x="0" y="161"/>
                </a:cubicBezTo>
                <a:lnTo>
                  <a:pt x="0" y="805"/>
                </a:lnTo>
                <a:cubicBezTo>
                  <a:pt x="0" y="886"/>
                  <a:pt x="80" y="967"/>
                  <a:pt x="161" y="967"/>
                </a:cubicBezTo>
                <a:lnTo>
                  <a:pt x="2701" y="967"/>
                </a:lnTo>
                <a:cubicBezTo>
                  <a:pt x="2782" y="967"/>
                  <a:pt x="2863" y="886"/>
                  <a:pt x="2863" y="805"/>
                </a:cubicBezTo>
                <a:lnTo>
                  <a:pt x="2863" y="161"/>
                </a:lnTo>
                <a:cubicBezTo>
                  <a:pt x="2863" y="80"/>
                  <a:pt x="2782" y="0"/>
                  <a:pt x="27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22" name="Google Shape;122;p17"/>
          <p:cNvSpPr/>
          <p:nvPr/>
        </p:nvSpPr>
        <p:spPr>
          <a:xfrm>
            <a:off x="991080" y="0"/>
            <a:ext cx="1070280" cy="347760"/>
          </a:xfrm>
          <a:custGeom>
            <a:rect b="b" l="l" r="r" t="t"/>
            <a:pathLst>
              <a:path extrusionOk="0" h="968" w="2975">
                <a:moveTo>
                  <a:pt x="161" y="0"/>
                </a:moveTo>
                <a:cubicBezTo>
                  <a:pt x="80" y="0"/>
                  <a:pt x="0" y="80"/>
                  <a:pt x="0" y="161"/>
                </a:cubicBezTo>
                <a:lnTo>
                  <a:pt x="0" y="805"/>
                </a:lnTo>
                <a:cubicBezTo>
                  <a:pt x="0" y="886"/>
                  <a:pt x="80" y="967"/>
                  <a:pt x="161" y="967"/>
                </a:cubicBezTo>
                <a:lnTo>
                  <a:pt x="2812" y="967"/>
                </a:lnTo>
                <a:cubicBezTo>
                  <a:pt x="2893" y="967"/>
                  <a:pt x="2974" y="886"/>
                  <a:pt x="2974" y="805"/>
                </a:cubicBezTo>
                <a:lnTo>
                  <a:pt x="2974" y="161"/>
                </a:lnTo>
                <a:cubicBezTo>
                  <a:pt x="2974" y="80"/>
                  <a:pt x="2893" y="0"/>
                  <a:pt x="28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23" name="Google Shape;123;p17"/>
          <p:cNvSpPr/>
          <p:nvPr/>
        </p:nvSpPr>
        <p:spPr>
          <a:xfrm>
            <a:off x="2061720" y="0"/>
            <a:ext cx="955440" cy="347760"/>
          </a:xfrm>
          <a:custGeom>
            <a:rect b="b" l="l" r="r" t="t"/>
            <a:pathLst>
              <a:path extrusionOk="0" h="968" w="2656">
                <a:moveTo>
                  <a:pt x="161" y="0"/>
                </a:moveTo>
                <a:cubicBezTo>
                  <a:pt x="80" y="0"/>
                  <a:pt x="0" y="80"/>
                  <a:pt x="0" y="161"/>
                </a:cubicBezTo>
                <a:lnTo>
                  <a:pt x="0" y="805"/>
                </a:lnTo>
                <a:cubicBezTo>
                  <a:pt x="0" y="886"/>
                  <a:pt x="80" y="967"/>
                  <a:pt x="161" y="967"/>
                </a:cubicBezTo>
                <a:lnTo>
                  <a:pt x="2493" y="967"/>
                </a:lnTo>
                <a:cubicBezTo>
                  <a:pt x="2574" y="967"/>
                  <a:pt x="2655" y="886"/>
                  <a:pt x="2655" y="805"/>
                </a:cubicBezTo>
                <a:lnTo>
                  <a:pt x="2655" y="161"/>
                </a:lnTo>
                <a:cubicBezTo>
                  <a:pt x="2655" y="80"/>
                  <a:pt x="2574" y="0"/>
                  <a:pt x="249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24" name="Google Shape;124;p17"/>
          <p:cNvSpPr/>
          <p:nvPr/>
        </p:nvSpPr>
        <p:spPr>
          <a:xfrm>
            <a:off x="3017520" y="0"/>
            <a:ext cx="915840" cy="347760"/>
          </a:xfrm>
          <a:custGeom>
            <a:rect b="b" l="l" r="r" t="t"/>
            <a:pathLst>
              <a:path extrusionOk="0" h="968" w="2546">
                <a:moveTo>
                  <a:pt x="161" y="0"/>
                </a:moveTo>
                <a:cubicBezTo>
                  <a:pt x="80" y="0"/>
                  <a:pt x="0" y="80"/>
                  <a:pt x="0" y="161"/>
                </a:cubicBezTo>
                <a:lnTo>
                  <a:pt x="0" y="805"/>
                </a:lnTo>
                <a:cubicBezTo>
                  <a:pt x="0" y="886"/>
                  <a:pt x="80" y="967"/>
                  <a:pt x="161" y="967"/>
                </a:cubicBezTo>
                <a:lnTo>
                  <a:pt x="2383" y="967"/>
                </a:lnTo>
                <a:cubicBezTo>
                  <a:pt x="2464" y="967"/>
                  <a:pt x="2545" y="886"/>
                  <a:pt x="2545" y="805"/>
                </a:cubicBezTo>
                <a:lnTo>
                  <a:pt x="2545" y="161"/>
                </a:lnTo>
                <a:cubicBezTo>
                  <a:pt x="2545" y="80"/>
                  <a:pt x="2464" y="0"/>
                  <a:pt x="238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25" name="Google Shape;125;p17"/>
          <p:cNvSpPr/>
          <p:nvPr/>
        </p:nvSpPr>
        <p:spPr>
          <a:xfrm>
            <a:off x="3933720" y="0"/>
            <a:ext cx="1396800" cy="347760"/>
          </a:xfrm>
          <a:custGeom>
            <a:rect b="b" l="l" r="r" t="t"/>
            <a:pathLst>
              <a:path extrusionOk="0" h="968" w="3882">
                <a:moveTo>
                  <a:pt x="161" y="0"/>
                </a:moveTo>
                <a:cubicBezTo>
                  <a:pt x="80" y="0"/>
                  <a:pt x="0" y="80"/>
                  <a:pt x="0" y="161"/>
                </a:cubicBezTo>
                <a:lnTo>
                  <a:pt x="0" y="805"/>
                </a:lnTo>
                <a:cubicBezTo>
                  <a:pt x="0" y="886"/>
                  <a:pt x="80" y="967"/>
                  <a:pt x="161" y="967"/>
                </a:cubicBezTo>
                <a:lnTo>
                  <a:pt x="3719" y="967"/>
                </a:lnTo>
                <a:cubicBezTo>
                  <a:pt x="3800" y="967"/>
                  <a:pt x="3881" y="886"/>
                  <a:pt x="3881" y="805"/>
                </a:cubicBezTo>
                <a:lnTo>
                  <a:pt x="3881" y="161"/>
                </a:lnTo>
                <a:cubicBezTo>
                  <a:pt x="3881" y="80"/>
                  <a:pt x="3800" y="0"/>
                  <a:pt x="3719"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26" name="Google Shape;126;p17"/>
          <p:cNvSpPr/>
          <p:nvPr/>
        </p:nvSpPr>
        <p:spPr>
          <a:xfrm>
            <a:off x="5330520" y="0"/>
            <a:ext cx="1132920" cy="347760"/>
          </a:xfrm>
          <a:custGeom>
            <a:rect b="b" l="l" r="r" t="t"/>
            <a:pathLst>
              <a:path extrusionOk="0" h="968" w="3149">
                <a:moveTo>
                  <a:pt x="161" y="0"/>
                </a:moveTo>
                <a:cubicBezTo>
                  <a:pt x="80" y="0"/>
                  <a:pt x="0" y="80"/>
                  <a:pt x="0" y="161"/>
                </a:cubicBezTo>
                <a:lnTo>
                  <a:pt x="0" y="805"/>
                </a:lnTo>
                <a:cubicBezTo>
                  <a:pt x="0" y="886"/>
                  <a:pt x="80" y="967"/>
                  <a:pt x="161" y="967"/>
                </a:cubicBezTo>
                <a:lnTo>
                  <a:pt x="2986" y="967"/>
                </a:lnTo>
                <a:cubicBezTo>
                  <a:pt x="3067" y="967"/>
                  <a:pt x="3148" y="886"/>
                  <a:pt x="3148" y="805"/>
                </a:cubicBezTo>
                <a:lnTo>
                  <a:pt x="3148" y="161"/>
                </a:lnTo>
                <a:cubicBezTo>
                  <a:pt x="3148" y="80"/>
                  <a:pt x="3067" y="0"/>
                  <a:pt x="298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27" name="Google Shape;127;p17"/>
          <p:cNvSpPr/>
          <p:nvPr/>
        </p:nvSpPr>
        <p:spPr>
          <a:xfrm>
            <a:off x="6464160" y="-360"/>
            <a:ext cx="1672560" cy="347760"/>
          </a:xfrm>
          <a:custGeom>
            <a:rect b="b" l="l" r="r" t="t"/>
            <a:pathLst>
              <a:path extrusionOk="0" h="968" w="4648">
                <a:moveTo>
                  <a:pt x="161" y="0"/>
                </a:moveTo>
                <a:cubicBezTo>
                  <a:pt x="80" y="0"/>
                  <a:pt x="0" y="80"/>
                  <a:pt x="0" y="161"/>
                </a:cubicBezTo>
                <a:lnTo>
                  <a:pt x="0" y="805"/>
                </a:lnTo>
                <a:cubicBezTo>
                  <a:pt x="0" y="886"/>
                  <a:pt x="80" y="967"/>
                  <a:pt x="161" y="967"/>
                </a:cubicBezTo>
                <a:lnTo>
                  <a:pt x="4485" y="967"/>
                </a:lnTo>
                <a:cubicBezTo>
                  <a:pt x="4566" y="967"/>
                  <a:pt x="4647" y="886"/>
                  <a:pt x="4647" y="805"/>
                </a:cubicBezTo>
                <a:lnTo>
                  <a:pt x="4647" y="161"/>
                </a:lnTo>
                <a:cubicBezTo>
                  <a:pt x="4647" y="80"/>
                  <a:pt x="4566" y="0"/>
                  <a:pt x="448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28" name="Google Shape;128;p17"/>
          <p:cNvSpPr/>
          <p:nvPr/>
        </p:nvSpPr>
        <p:spPr>
          <a:xfrm>
            <a:off x="8463240" y="0"/>
            <a:ext cx="35676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29" name="Google Shape;129;p17"/>
          <p:cNvSpPr/>
          <p:nvPr/>
        </p:nvSpPr>
        <p:spPr>
          <a:xfrm>
            <a:off x="252504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374400" lvl="0" marL="457200" marR="0" rtl="0" algn="ctr">
              <a:lnSpc>
                <a:spcPct val="100000"/>
              </a:lnSpc>
              <a:spcBef>
                <a:spcPts val="0"/>
              </a:spcBef>
              <a:spcAft>
                <a:spcPts val="0"/>
              </a:spcAft>
              <a:buClr>
                <a:srgbClr val="FFFFFF"/>
              </a:buClr>
              <a:buSzPts val="2300"/>
              <a:buFont typeface="Noto Sans Symbols"/>
              <a:buAutoNum type="arabicPeriod"/>
            </a:pPr>
            <a:r>
              <a:rPr b="1" i="0" lang="es-ES" sz="2300" u="none" cap="none" strike="noStrike">
                <a:solidFill>
                  <a:srgbClr val="000000"/>
                </a:solidFill>
                <a:latin typeface="Arial"/>
                <a:ea typeface="Arial"/>
                <a:cs typeface="Arial"/>
                <a:sym typeface="Arial"/>
              </a:rPr>
              <a:t>Procedimiento</a:t>
            </a:r>
            <a:endParaRPr b="0" i="0" sz="2300" u="none" cap="none" strike="noStrike">
              <a:latin typeface="Arial"/>
              <a:ea typeface="Arial"/>
              <a:cs typeface="Arial"/>
              <a:sym typeface="Arial"/>
            </a:endParaRPr>
          </a:p>
        </p:txBody>
      </p:sp>
      <p:sp>
        <p:nvSpPr>
          <p:cNvPr id="130" name="Google Shape;130;p17"/>
          <p:cNvSpPr/>
          <p:nvPr/>
        </p:nvSpPr>
        <p:spPr>
          <a:xfrm>
            <a:off x="327960" y="1323000"/>
            <a:ext cx="8264520" cy="24969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El procedimiento </a:t>
            </a:r>
            <a:r>
              <a:rPr lang="es-ES" sz="1300"/>
              <a:t>es</a:t>
            </a:r>
            <a:r>
              <a:rPr b="0" i="0" lang="es-ES" sz="1300" u="none" cap="none" strike="noStrike">
                <a:solidFill>
                  <a:srgbClr val="000000"/>
                </a:solidFill>
                <a:latin typeface="Arial"/>
                <a:ea typeface="Arial"/>
                <a:cs typeface="Arial"/>
                <a:sym typeface="Arial"/>
              </a:rPr>
              <a:t> el siguiente:</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Antes de programar y poner en marcha los módulos, debemos asesorarnos de todas las especificaciones de cada uno de los componentes de los módulos, ya que, tienen una gran variedad, como sensores, motores, sistemas </a:t>
            </a:r>
            <a:r>
              <a:rPr lang="es-ES" sz="1300"/>
              <a:t>neumáticos</a:t>
            </a:r>
            <a:r>
              <a:rPr b="0" i="0" lang="es-ES" sz="1300" u="none" cap="none" strike="noStrike">
                <a:solidFill>
                  <a:srgbClr val="000000"/>
                </a:solidFill>
                <a:latin typeface="Arial"/>
                <a:ea typeface="Arial"/>
                <a:cs typeface="Arial"/>
                <a:sym typeface="Arial"/>
              </a:rPr>
              <a:t>, etc …, iremos recolectando todos los documentos de especificaciones, luego buscaremos todas las conexiones internas del módulo para hacer un </a:t>
            </a:r>
            <a:r>
              <a:rPr b="0" i="0" lang="es-ES" sz="1300" u="none" cap="none" strike="noStrike">
                <a:solidFill>
                  <a:srgbClr val="000000"/>
                </a:solidFill>
                <a:latin typeface="Arial"/>
                <a:ea typeface="Arial"/>
                <a:cs typeface="Arial"/>
                <a:sym typeface="Arial"/>
              </a:rPr>
              <a:t>pineado</a:t>
            </a:r>
            <a:r>
              <a:rPr b="0" i="0" lang="es-ES" sz="1300" u="none" cap="none" strike="noStrike">
                <a:solidFill>
                  <a:srgbClr val="000000"/>
                </a:solidFill>
                <a:latin typeface="Arial"/>
                <a:ea typeface="Arial"/>
                <a:cs typeface="Arial"/>
                <a:sym typeface="Arial"/>
              </a:rPr>
              <a:t>, y nos iremos encontrando con retos, como el primero, haremos toda la recreación simulada en el programa Ciros y hacer un gemelo digital de los módulos, al no tener un cuadro eléctrico propio con su centro de control que es un PLC nos idearemos uno propio, ya sabiendo los pineados haremos la programación pertinente y por último demostrar la puesta en marcha de los módulos, todo documentado por diferentes ficheros, fotos y videos.</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31" name="Google Shape;131;p17"/>
          <p:cNvSpPr/>
          <p:nvPr/>
        </p:nvSpPr>
        <p:spPr>
          <a:xfrm>
            <a:off x="0" y="0"/>
            <a:ext cx="928080" cy="347760"/>
          </a:xfrm>
          <a:custGeom>
            <a:rect b="b" l="l" r="r" t="t"/>
            <a:pathLst>
              <a:path extrusionOk="0" h="968" w="2579">
                <a:moveTo>
                  <a:pt x="161" y="0"/>
                </a:moveTo>
                <a:cubicBezTo>
                  <a:pt x="80" y="0"/>
                  <a:pt x="0" y="80"/>
                  <a:pt x="0" y="161"/>
                </a:cubicBezTo>
                <a:lnTo>
                  <a:pt x="0" y="805"/>
                </a:lnTo>
                <a:cubicBezTo>
                  <a:pt x="0" y="886"/>
                  <a:pt x="80" y="967"/>
                  <a:pt x="161" y="967"/>
                </a:cubicBezTo>
                <a:lnTo>
                  <a:pt x="2417" y="967"/>
                </a:lnTo>
                <a:cubicBezTo>
                  <a:pt x="2497" y="967"/>
                  <a:pt x="2578" y="886"/>
                  <a:pt x="2578" y="805"/>
                </a:cubicBezTo>
                <a:lnTo>
                  <a:pt x="2578" y="161"/>
                </a:lnTo>
                <a:cubicBezTo>
                  <a:pt x="2578" y="80"/>
                  <a:pt x="2497" y="0"/>
                  <a:pt x="24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32" name="Google Shape;132;p17"/>
          <p:cNvSpPr/>
          <p:nvPr/>
        </p:nvSpPr>
        <p:spPr>
          <a:xfrm>
            <a:off x="892800" y="0"/>
            <a:ext cx="964080" cy="347760"/>
          </a:xfrm>
          <a:custGeom>
            <a:rect b="b" l="l" r="r" t="t"/>
            <a:pathLst>
              <a:path extrusionOk="0" h="968" w="2680">
                <a:moveTo>
                  <a:pt x="161" y="0"/>
                </a:moveTo>
                <a:cubicBezTo>
                  <a:pt x="80" y="0"/>
                  <a:pt x="0" y="80"/>
                  <a:pt x="0" y="161"/>
                </a:cubicBezTo>
                <a:lnTo>
                  <a:pt x="0" y="805"/>
                </a:lnTo>
                <a:cubicBezTo>
                  <a:pt x="0" y="886"/>
                  <a:pt x="80" y="967"/>
                  <a:pt x="161" y="967"/>
                </a:cubicBezTo>
                <a:lnTo>
                  <a:pt x="2517" y="967"/>
                </a:lnTo>
                <a:cubicBezTo>
                  <a:pt x="2598" y="967"/>
                  <a:pt x="2679" y="886"/>
                  <a:pt x="2679" y="805"/>
                </a:cubicBezTo>
                <a:lnTo>
                  <a:pt x="2679" y="161"/>
                </a:lnTo>
                <a:cubicBezTo>
                  <a:pt x="2679" y="80"/>
                  <a:pt x="2598" y="0"/>
                  <a:pt x="25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33" name="Google Shape;133;p17"/>
          <p:cNvSpPr/>
          <p:nvPr/>
        </p:nvSpPr>
        <p:spPr>
          <a:xfrm>
            <a:off x="1857240" y="0"/>
            <a:ext cx="860760" cy="347760"/>
          </a:xfrm>
          <a:custGeom>
            <a:rect b="b" l="l" r="r" t="t"/>
            <a:pathLst>
              <a:path extrusionOk="0" h="968" w="2393">
                <a:moveTo>
                  <a:pt x="161" y="0"/>
                </a:moveTo>
                <a:cubicBezTo>
                  <a:pt x="80" y="0"/>
                  <a:pt x="0" y="80"/>
                  <a:pt x="0" y="161"/>
                </a:cubicBezTo>
                <a:lnTo>
                  <a:pt x="0" y="805"/>
                </a:lnTo>
                <a:cubicBezTo>
                  <a:pt x="0" y="886"/>
                  <a:pt x="80" y="967"/>
                  <a:pt x="161" y="967"/>
                </a:cubicBezTo>
                <a:lnTo>
                  <a:pt x="2230" y="967"/>
                </a:lnTo>
                <a:cubicBezTo>
                  <a:pt x="2311" y="967"/>
                  <a:pt x="2392" y="886"/>
                  <a:pt x="2392" y="805"/>
                </a:cubicBezTo>
                <a:lnTo>
                  <a:pt x="2392" y="161"/>
                </a:lnTo>
                <a:cubicBezTo>
                  <a:pt x="2392" y="80"/>
                  <a:pt x="2311" y="0"/>
                  <a:pt x="2230"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34" name="Google Shape;134;p17"/>
          <p:cNvSpPr/>
          <p:nvPr/>
        </p:nvSpPr>
        <p:spPr>
          <a:xfrm>
            <a:off x="2718360" y="0"/>
            <a:ext cx="825120" cy="347760"/>
          </a:xfrm>
          <a:custGeom>
            <a:rect b="b" l="l" r="r" t="t"/>
            <a:pathLst>
              <a:path extrusionOk="0" h="968" w="2294">
                <a:moveTo>
                  <a:pt x="161" y="0"/>
                </a:moveTo>
                <a:cubicBezTo>
                  <a:pt x="80" y="0"/>
                  <a:pt x="0" y="80"/>
                  <a:pt x="0" y="161"/>
                </a:cubicBezTo>
                <a:lnTo>
                  <a:pt x="0" y="805"/>
                </a:lnTo>
                <a:cubicBezTo>
                  <a:pt x="0" y="886"/>
                  <a:pt x="80" y="967"/>
                  <a:pt x="161" y="967"/>
                </a:cubicBezTo>
                <a:lnTo>
                  <a:pt x="2131" y="967"/>
                </a:lnTo>
                <a:cubicBezTo>
                  <a:pt x="2212" y="967"/>
                  <a:pt x="2293" y="886"/>
                  <a:pt x="2293" y="805"/>
                </a:cubicBezTo>
                <a:lnTo>
                  <a:pt x="2293" y="161"/>
                </a:lnTo>
                <a:cubicBezTo>
                  <a:pt x="2293" y="80"/>
                  <a:pt x="2212" y="0"/>
                  <a:pt x="213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35" name="Google Shape;135;p17"/>
          <p:cNvSpPr/>
          <p:nvPr/>
        </p:nvSpPr>
        <p:spPr>
          <a:xfrm>
            <a:off x="3543480" y="0"/>
            <a:ext cx="1258200" cy="347760"/>
          </a:xfrm>
          <a:custGeom>
            <a:rect b="b" l="l" r="r" t="t"/>
            <a:pathLst>
              <a:path extrusionOk="0" h="968" w="3496">
                <a:moveTo>
                  <a:pt x="161" y="0"/>
                </a:moveTo>
                <a:cubicBezTo>
                  <a:pt x="80" y="0"/>
                  <a:pt x="0" y="80"/>
                  <a:pt x="0" y="161"/>
                </a:cubicBezTo>
                <a:lnTo>
                  <a:pt x="0" y="805"/>
                </a:lnTo>
                <a:cubicBezTo>
                  <a:pt x="0" y="886"/>
                  <a:pt x="80" y="967"/>
                  <a:pt x="161" y="967"/>
                </a:cubicBezTo>
                <a:lnTo>
                  <a:pt x="3334" y="967"/>
                </a:lnTo>
                <a:cubicBezTo>
                  <a:pt x="3414" y="967"/>
                  <a:pt x="3495" y="886"/>
                  <a:pt x="3495" y="805"/>
                </a:cubicBezTo>
                <a:lnTo>
                  <a:pt x="3495" y="161"/>
                </a:lnTo>
                <a:cubicBezTo>
                  <a:pt x="3495" y="80"/>
                  <a:pt x="3414" y="0"/>
                  <a:pt x="333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36" name="Google Shape;136;p17"/>
          <p:cNvSpPr/>
          <p:nvPr/>
        </p:nvSpPr>
        <p:spPr>
          <a:xfrm>
            <a:off x="4801680" y="0"/>
            <a:ext cx="1020600" cy="347760"/>
          </a:xfrm>
          <a:custGeom>
            <a:rect b="b" l="l" r="r" t="t"/>
            <a:pathLst>
              <a:path extrusionOk="0" h="968" w="2837">
                <a:moveTo>
                  <a:pt x="161" y="0"/>
                </a:moveTo>
                <a:cubicBezTo>
                  <a:pt x="80" y="0"/>
                  <a:pt x="0" y="80"/>
                  <a:pt x="0" y="161"/>
                </a:cubicBezTo>
                <a:lnTo>
                  <a:pt x="0" y="805"/>
                </a:lnTo>
                <a:cubicBezTo>
                  <a:pt x="0" y="886"/>
                  <a:pt x="80" y="967"/>
                  <a:pt x="161" y="967"/>
                </a:cubicBezTo>
                <a:lnTo>
                  <a:pt x="2674" y="967"/>
                </a:lnTo>
                <a:cubicBezTo>
                  <a:pt x="2755" y="967"/>
                  <a:pt x="2836" y="886"/>
                  <a:pt x="2836" y="805"/>
                </a:cubicBezTo>
                <a:lnTo>
                  <a:pt x="2836" y="161"/>
                </a:lnTo>
                <a:cubicBezTo>
                  <a:pt x="2836" y="80"/>
                  <a:pt x="2755" y="0"/>
                  <a:pt x="267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37" name="Google Shape;137;p17"/>
          <p:cNvSpPr/>
          <p:nvPr/>
        </p:nvSpPr>
        <p:spPr>
          <a:xfrm>
            <a:off x="5823000" y="-36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38" name="Google Shape;138;p17"/>
          <p:cNvSpPr/>
          <p:nvPr/>
        </p:nvSpPr>
        <p:spPr>
          <a:xfrm>
            <a:off x="7623720" y="0"/>
            <a:ext cx="3211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39" name="Google Shape;139;p17"/>
          <p:cNvSpPr/>
          <p:nvPr/>
        </p:nvSpPr>
        <p:spPr>
          <a:xfrm>
            <a:off x="7313400" y="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45" name="Google Shape;145;p1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46" name="Google Shape;146;p1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47" name="Google Shape;147;p1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48" name="Google Shape;148;p1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49" name="Google Shape;149;p1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50" name="Google Shape;150;p1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51" name="Google Shape;151;p1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52" name="Google Shape;152;p18"/>
          <p:cNvSpPr/>
          <p:nvPr/>
        </p:nvSpPr>
        <p:spPr>
          <a:xfrm>
            <a:off x="252504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2. Problemas a solucionar</a:t>
            </a:r>
            <a:endParaRPr b="0" i="0" sz="2300" u="none" cap="none" strike="noStrike">
              <a:latin typeface="Arial"/>
              <a:ea typeface="Arial"/>
              <a:cs typeface="Arial"/>
              <a:sym typeface="Arial"/>
            </a:endParaRPr>
          </a:p>
        </p:txBody>
      </p:sp>
      <p:sp>
        <p:nvSpPr>
          <p:cNvPr id="153" name="Google Shape;153;p18"/>
          <p:cNvSpPr/>
          <p:nvPr/>
        </p:nvSpPr>
        <p:spPr>
          <a:xfrm>
            <a:off x="327960" y="1228320"/>
            <a:ext cx="8264520" cy="30016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Calibri"/>
                <a:ea typeface="Calibri"/>
                <a:cs typeface="Calibri"/>
                <a:sym typeface="Calibri"/>
              </a:rPr>
              <a:t>En la primera actividad que realizamos del proyecto </a:t>
            </a:r>
            <a:r>
              <a:rPr b="1" i="1" lang="es-ES" sz="1300" u="none" cap="none" strike="noStrike">
                <a:solidFill>
                  <a:srgbClr val="000000"/>
                </a:solidFill>
                <a:latin typeface="Calibri"/>
                <a:ea typeface="Calibri"/>
                <a:cs typeface="Calibri"/>
                <a:sym typeface="Calibri"/>
              </a:rPr>
              <a:t>“Reconocimiento de las 4 estaciones FESTO MPS” </a:t>
            </a:r>
            <a:r>
              <a:rPr b="0" i="0" lang="es-ES" sz="1300" u="none" cap="none" strike="noStrike">
                <a:solidFill>
                  <a:srgbClr val="000000"/>
                </a:solidFill>
                <a:latin typeface="Calibri"/>
                <a:ea typeface="Calibri"/>
                <a:cs typeface="Calibri"/>
                <a:sym typeface="Calibri"/>
              </a:rPr>
              <a:t>nos encontramos con una diversidad de problemas los cuales tendremos que solucionar para poder llevar a cabo el funcionamiento de la estación seleccionada </a:t>
            </a:r>
            <a:r>
              <a:rPr b="1" i="0" lang="es-ES" sz="1300" u="none" cap="none" strike="noStrike">
                <a:solidFill>
                  <a:srgbClr val="000000"/>
                </a:solidFill>
                <a:latin typeface="Calibri"/>
                <a:ea typeface="Calibri"/>
                <a:cs typeface="Calibri"/>
                <a:sym typeface="Calibri"/>
              </a:rPr>
              <a:t>MPS </a:t>
            </a:r>
            <a:r>
              <a:rPr b="1" lang="es-ES" sz="1300">
                <a:latin typeface="Calibri"/>
                <a:ea typeface="Calibri"/>
                <a:cs typeface="Calibri"/>
                <a:sym typeface="Calibri"/>
              </a:rPr>
              <a:t>measuring</a:t>
            </a:r>
            <a:r>
              <a:rPr b="1" i="0" lang="es-ES" sz="1300" u="none" cap="none" strike="noStrike">
                <a:solidFill>
                  <a:srgbClr val="000000"/>
                </a:solidFill>
                <a:latin typeface="Calibri"/>
                <a:ea typeface="Calibri"/>
                <a:cs typeface="Calibri"/>
                <a:sym typeface="Calibri"/>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300">
              <a:latin typeface="Calibri"/>
              <a:ea typeface="Calibri"/>
              <a:cs typeface="Calibri"/>
              <a:sym typeface="Calibri"/>
            </a:endParaRPr>
          </a:p>
          <a:p>
            <a:pPr indent="0" lvl="0" marL="0" marR="0" rtl="0" algn="l">
              <a:lnSpc>
                <a:spcPct val="100000"/>
              </a:lnSpc>
              <a:spcBef>
                <a:spcPts val="0"/>
              </a:spcBef>
              <a:spcAft>
                <a:spcPts val="0"/>
              </a:spcAft>
              <a:buNone/>
            </a:pPr>
            <a:r>
              <a:rPr lang="es-ES" sz="1300">
                <a:latin typeface="Calibri"/>
                <a:ea typeface="Calibri"/>
                <a:cs typeface="Calibri"/>
                <a:sym typeface="Calibri"/>
              </a:rPr>
              <a:t>L</a:t>
            </a:r>
            <a:r>
              <a:rPr b="0" i="0" lang="es-ES" sz="1300" u="none" cap="none" strike="noStrike">
                <a:solidFill>
                  <a:srgbClr val="000000"/>
                </a:solidFill>
                <a:latin typeface="Calibri"/>
                <a:ea typeface="Calibri"/>
                <a:cs typeface="Calibri"/>
                <a:sym typeface="Calibri"/>
              </a:rPr>
              <a:t>os problemas que nos encontramos son los siguientes:</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Estaciones MPS incompletas, alimentación y placas de comunicación inexistentes</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Documentación de cableado inexistente</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Rutinas de funcionamiento inexistente</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Tomar medidas preventivas para no dañar el equipo</a:t>
            </a:r>
            <a:endParaRPr b="0" i="0" sz="1300" u="none" cap="none" strike="noStrike">
              <a:solidFill>
                <a:srgbClr val="000000"/>
              </a:solidFill>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Fallas en la documentación del sensor analógico </a:t>
            </a:r>
            <a:endParaRPr sz="1300">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Mala colocación de las piezas en la máquina</a:t>
            </a:r>
            <a:endParaRPr sz="1300">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Falla en el tope del medidor con el sensor que identifica esa posición</a:t>
            </a:r>
            <a:endParaRPr sz="1300">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54" name="Google Shape;154;p1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55" name="Google Shape;155;p1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56" name="Google Shape;156;p1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57" name="Google Shape;157;p1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58" name="Google Shape;158;p1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59" name="Google Shape;159;p1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60" name="Google Shape;160;p1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61" name="Google Shape;161;p1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62" name="Google Shape;162;p1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68" name="Google Shape;168;p1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69" name="Google Shape;169;p1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70" name="Google Shape;170;p1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71" name="Google Shape;171;p1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72" name="Google Shape;172;p1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73" name="Google Shape;173;p1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74" name="Google Shape;174;p1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75" name="Google Shape;175;p19"/>
          <p:cNvSpPr/>
          <p:nvPr/>
        </p:nvSpPr>
        <p:spPr>
          <a:xfrm>
            <a:off x="219456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3. Mapeado E/S</a:t>
            </a:r>
            <a:endParaRPr b="0" i="0" sz="2300" u="none" cap="none" strike="noStrike">
              <a:latin typeface="Arial"/>
              <a:ea typeface="Arial"/>
              <a:cs typeface="Arial"/>
              <a:sym typeface="Arial"/>
            </a:endParaRPr>
          </a:p>
        </p:txBody>
      </p:sp>
      <p:sp>
        <p:nvSpPr>
          <p:cNvPr id="176" name="Google Shape;176;p19"/>
          <p:cNvSpPr/>
          <p:nvPr/>
        </p:nvSpPr>
        <p:spPr>
          <a:xfrm>
            <a:off x="4600995" y="1516800"/>
            <a:ext cx="4789500" cy="249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Identificación de cada Pin de la tarjeta electrónica situada en el tablero de control de la estación hacia el Pin Conector SUB_D Hembra, el cual irá conectado en los bornes de conexión situado en el panel de control fabricado, en la descripción se especifica la función que tendrá cada Pin y servirá para la conexión y programación.</a:t>
            </a:r>
            <a:endParaRPr b="0" i="0" sz="1300" u="none" cap="none" strike="noStrike">
              <a:latin typeface="Arial"/>
              <a:ea typeface="Arial"/>
              <a:cs typeface="Arial"/>
              <a:sym typeface="Arial"/>
            </a:endParaRPr>
          </a:p>
        </p:txBody>
      </p:sp>
      <p:pic>
        <p:nvPicPr>
          <p:cNvPr id="177" name="Google Shape;177;p19"/>
          <p:cNvPicPr preferRelativeResize="0"/>
          <p:nvPr/>
        </p:nvPicPr>
        <p:blipFill rotWithShape="1">
          <a:blip r:embed="rId3">
            <a:alphaModFix/>
          </a:blip>
          <a:srcRect b="0" l="0" r="0" t="0"/>
          <a:stretch/>
        </p:blipFill>
        <p:spPr>
          <a:xfrm>
            <a:off x="5526345" y="3034925"/>
            <a:ext cx="2122560" cy="1934639"/>
          </a:xfrm>
          <a:prstGeom prst="rect">
            <a:avLst/>
          </a:prstGeom>
          <a:noFill/>
          <a:ln cap="flat" cmpd="sng" w="28425">
            <a:solidFill>
              <a:srgbClr val="4472C4"/>
            </a:solidFill>
            <a:prstDash val="solid"/>
            <a:round/>
            <a:headEnd len="sm" w="sm" type="none"/>
            <a:tailEnd len="sm" w="sm" type="none"/>
          </a:ln>
        </p:spPr>
      </p:pic>
      <p:sp>
        <p:nvSpPr>
          <p:cNvPr id="178" name="Google Shape;178;p1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79" name="Google Shape;179;p1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80" name="Google Shape;180;p1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81" name="Google Shape;181;p1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82" name="Google Shape;182;p1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83" name="Google Shape;183;p1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84" name="Google Shape;184;p1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85" name="Google Shape;185;p1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86" name="Google Shape;186;p1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187" name="Google Shape;187;p19"/>
          <p:cNvPicPr preferRelativeResize="0"/>
          <p:nvPr/>
        </p:nvPicPr>
        <p:blipFill rotWithShape="1">
          <a:blip r:embed="rId4">
            <a:alphaModFix/>
          </a:blip>
          <a:srcRect b="0" l="2001" r="23863" t="0"/>
          <a:stretch/>
        </p:blipFill>
        <p:spPr>
          <a:xfrm>
            <a:off x="141612" y="1607000"/>
            <a:ext cx="4459399" cy="1743075"/>
          </a:xfrm>
          <a:prstGeom prst="rect">
            <a:avLst/>
          </a:prstGeom>
          <a:noFill/>
          <a:ln>
            <a:noFill/>
          </a:ln>
        </p:spPr>
      </p:pic>
      <p:sp>
        <p:nvSpPr>
          <p:cNvPr id="188" name="Google Shape;188;p19"/>
          <p:cNvSpPr txBox="1"/>
          <p:nvPr/>
        </p:nvSpPr>
        <p:spPr>
          <a:xfrm>
            <a:off x="783500" y="1143000"/>
            <a:ext cx="3513600" cy="7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t>Panel de control</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94" name="Google Shape;194;p2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95" name="Google Shape;195;p2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96" name="Google Shape;196;p2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97" name="Google Shape;197;p2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98" name="Google Shape;198;p2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99" name="Google Shape;199;p2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00" name="Google Shape;200;p2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01" name="Google Shape;201;p20"/>
          <p:cNvSpPr/>
          <p:nvPr/>
        </p:nvSpPr>
        <p:spPr>
          <a:xfrm>
            <a:off x="1855440" y="397080"/>
            <a:ext cx="5726160" cy="495720"/>
          </a:xfrm>
          <a:custGeom>
            <a:rect b="b" l="l" r="r" t="t"/>
            <a:pathLst>
              <a:path extrusionOk="0" h="1379" w="15908">
                <a:moveTo>
                  <a:pt x="229" y="0"/>
                </a:moveTo>
                <a:cubicBezTo>
                  <a:pt x="114" y="0"/>
                  <a:pt x="0" y="114"/>
                  <a:pt x="0" y="229"/>
                </a:cubicBezTo>
                <a:lnTo>
                  <a:pt x="0" y="1148"/>
                </a:lnTo>
                <a:cubicBezTo>
                  <a:pt x="0" y="1263"/>
                  <a:pt x="114" y="1378"/>
                  <a:pt x="229" y="1378"/>
                </a:cubicBezTo>
                <a:lnTo>
                  <a:pt x="15677" y="1378"/>
                </a:lnTo>
                <a:cubicBezTo>
                  <a:pt x="15792" y="1378"/>
                  <a:pt x="15907" y="1263"/>
                  <a:pt x="15907" y="1148"/>
                </a:cubicBezTo>
                <a:lnTo>
                  <a:pt x="15907" y="229"/>
                </a:lnTo>
                <a:cubicBezTo>
                  <a:pt x="15907" y="114"/>
                  <a:pt x="15792" y="0"/>
                  <a:pt x="15677"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4. Evidencias Documentación Técnica</a:t>
            </a:r>
            <a:endParaRPr b="0" i="0" sz="2300" u="none" cap="none" strike="noStrike">
              <a:latin typeface="Arial"/>
              <a:ea typeface="Arial"/>
              <a:cs typeface="Arial"/>
              <a:sym typeface="Arial"/>
            </a:endParaRPr>
          </a:p>
        </p:txBody>
      </p:sp>
      <p:sp>
        <p:nvSpPr>
          <p:cNvPr id="202" name="Google Shape;202;p20"/>
          <p:cNvSpPr/>
          <p:nvPr/>
        </p:nvSpPr>
        <p:spPr>
          <a:xfrm>
            <a:off x="327960" y="1228320"/>
            <a:ext cx="8264520" cy="3001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587160" y="1145160"/>
            <a:ext cx="7603920" cy="24969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Identificación/Etiquetado de Bornes de Conexión en Panel</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Tabla correspondiente a los bornes de conexión situado en el panel de control fabricado, en esta tabla se identifica cada número de borne con el color de cable correspondiente del cable de conexión (Tarjeta electrónica situada en el tablero de control de la estación y Tarjeta electrónica situada en la placa integrada en la estación MPS, en donde se identifica con cada número propio y en donde va conectado en el autómata PLC.</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p:txBody>
      </p:sp>
      <p:pic>
        <p:nvPicPr>
          <p:cNvPr id="204" name="Google Shape;204;p20"/>
          <p:cNvPicPr preferRelativeResize="0"/>
          <p:nvPr/>
        </p:nvPicPr>
        <p:blipFill rotWithShape="1">
          <a:blip r:embed="rId3">
            <a:alphaModFix/>
          </a:blip>
          <a:srcRect b="0" l="0" r="0" t="0"/>
          <a:stretch/>
        </p:blipFill>
        <p:spPr>
          <a:xfrm rot="5400000">
            <a:off x="3363480" y="1807200"/>
            <a:ext cx="2052360" cy="4228920"/>
          </a:xfrm>
          <a:prstGeom prst="rect">
            <a:avLst/>
          </a:prstGeom>
          <a:noFill/>
          <a:ln cap="flat" cmpd="sng" w="28425">
            <a:solidFill>
              <a:srgbClr val="4472C4"/>
            </a:solidFill>
            <a:prstDash val="solid"/>
            <a:round/>
            <a:headEnd len="sm" w="sm" type="none"/>
            <a:tailEnd len="sm" w="sm" type="none"/>
          </a:ln>
        </p:spPr>
      </p:pic>
      <p:sp>
        <p:nvSpPr>
          <p:cNvPr id="205" name="Google Shape;205;p2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06" name="Google Shape;206;p2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07" name="Google Shape;207;p2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08" name="Google Shape;208;p2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09" name="Google Shape;209;p2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10" name="Google Shape;210;p2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11" name="Google Shape;211;p2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12" name="Google Shape;212;p2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13" name="Google Shape;213;p2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1"/>
          <p:cNvPicPr preferRelativeResize="0"/>
          <p:nvPr/>
        </p:nvPicPr>
        <p:blipFill>
          <a:blip r:embed="rId3">
            <a:alphaModFix/>
          </a:blip>
          <a:stretch>
            <a:fillRect/>
          </a:stretch>
        </p:blipFill>
        <p:spPr>
          <a:xfrm>
            <a:off x="231899" y="1049800"/>
            <a:ext cx="8187377" cy="3794675"/>
          </a:xfrm>
          <a:prstGeom prst="rect">
            <a:avLst/>
          </a:prstGeom>
          <a:noFill/>
          <a:ln>
            <a:noFill/>
          </a:ln>
        </p:spPr>
      </p:pic>
      <p:sp>
        <p:nvSpPr>
          <p:cNvPr id="219" name="Google Shape;219;p2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20" name="Google Shape;220;p2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21" name="Google Shape;221;p2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22" name="Google Shape;222;p2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23" name="Google Shape;223;p2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24" name="Google Shape;224;p2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25" name="Google Shape;225;p2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26" name="Google Shape;226;p2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27" name="Google Shape;227;p21"/>
          <p:cNvSpPr/>
          <p:nvPr/>
        </p:nvSpPr>
        <p:spPr>
          <a:xfrm>
            <a:off x="1855440" y="397080"/>
            <a:ext cx="5726160" cy="495720"/>
          </a:xfrm>
          <a:custGeom>
            <a:rect b="b" l="l" r="r" t="t"/>
            <a:pathLst>
              <a:path extrusionOk="0" h="1379" w="15908">
                <a:moveTo>
                  <a:pt x="229" y="0"/>
                </a:moveTo>
                <a:cubicBezTo>
                  <a:pt x="114" y="0"/>
                  <a:pt x="0" y="114"/>
                  <a:pt x="0" y="229"/>
                </a:cubicBezTo>
                <a:lnTo>
                  <a:pt x="0" y="1148"/>
                </a:lnTo>
                <a:cubicBezTo>
                  <a:pt x="0" y="1263"/>
                  <a:pt x="114" y="1378"/>
                  <a:pt x="229" y="1378"/>
                </a:cubicBezTo>
                <a:lnTo>
                  <a:pt x="15677" y="1378"/>
                </a:lnTo>
                <a:cubicBezTo>
                  <a:pt x="15792" y="1378"/>
                  <a:pt x="15907" y="1263"/>
                  <a:pt x="15907" y="1148"/>
                </a:cubicBezTo>
                <a:lnTo>
                  <a:pt x="15907" y="229"/>
                </a:lnTo>
                <a:cubicBezTo>
                  <a:pt x="15907" y="114"/>
                  <a:pt x="15792" y="0"/>
                  <a:pt x="15677"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4. Evidencias Documentación Técnica</a:t>
            </a:r>
            <a:endParaRPr b="0" i="0" sz="2300" u="none" cap="none" strike="noStrike">
              <a:latin typeface="Arial"/>
              <a:ea typeface="Arial"/>
              <a:cs typeface="Arial"/>
              <a:sym typeface="Arial"/>
            </a:endParaRPr>
          </a:p>
        </p:txBody>
      </p:sp>
      <p:sp>
        <p:nvSpPr>
          <p:cNvPr id="228" name="Google Shape;228;p2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29" name="Google Shape;229;p2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30" name="Google Shape;230;p2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31" name="Google Shape;231;p2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32" name="Google Shape;232;p2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33" name="Google Shape;233;p2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34" name="Google Shape;234;p2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35" name="Google Shape;235;p2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36" name="Google Shape;236;p2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42" name="Google Shape;242;p2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43" name="Google Shape;243;p2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44" name="Google Shape;244;p2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45" name="Google Shape;245;p2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46" name="Google Shape;246;p2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47" name="Google Shape;247;p2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48" name="Google Shape;248;p22"/>
          <p:cNvSpPr/>
          <p:nvPr/>
        </p:nvSpPr>
        <p:spPr>
          <a:xfrm>
            <a:off x="1192320" y="443880"/>
            <a:ext cx="6071400" cy="495720"/>
          </a:xfrm>
          <a:custGeom>
            <a:rect b="b" l="l" r="r" t="t"/>
            <a:pathLst>
              <a:path extrusionOk="0" h="1379" w="16867">
                <a:moveTo>
                  <a:pt x="229" y="0"/>
                </a:moveTo>
                <a:cubicBezTo>
                  <a:pt x="114" y="0"/>
                  <a:pt x="0" y="114"/>
                  <a:pt x="0" y="229"/>
                </a:cubicBezTo>
                <a:lnTo>
                  <a:pt x="0" y="1148"/>
                </a:lnTo>
                <a:cubicBezTo>
                  <a:pt x="0" y="1263"/>
                  <a:pt x="114" y="1378"/>
                  <a:pt x="229" y="1378"/>
                </a:cubicBezTo>
                <a:lnTo>
                  <a:pt x="16636" y="1378"/>
                </a:lnTo>
                <a:cubicBezTo>
                  <a:pt x="16751" y="1378"/>
                  <a:pt x="16866" y="1263"/>
                  <a:pt x="16866" y="1148"/>
                </a:cubicBezTo>
                <a:lnTo>
                  <a:pt x="16866" y="229"/>
                </a:lnTo>
                <a:cubicBezTo>
                  <a:pt x="16866" y="114"/>
                  <a:pt x="16751" y="0"/>
                  <a:pt x="16636"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4. Evidencias Documentación Técnica</a:t>
            </a:r>
            <a:endParaRPr b="0" i="0" sz="2300" u="none" cap="none" strike="noStrike">
              <a:latin typeface="Arial"/>
              <a:ea typeface="Arial"/>
              <a:cs typeface="Arial"/>
              <a:sym typeface="Arial"/>
            </a:endParaRPr>
          </a:p>
        </p:txBody>
      </p:sp>
      <p:sp>
        <p:nvSpPr>
          <p:cNvPr id="249" name="Google Shape;249;p22"/>
          <p:cNvSpPr/>
          <p:nvPr/>
        </p:nvSpPr>
        <p:spPr>
          <a:xfrm>
            <a:off x="367920" y="1415520"/>
            <a:ext cx="1364040" cy="404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250" name="Google Shape;250;p22"/>
          <p:cNvSpPr/>
          <p:nvPr/>
        </p:nvSpPr>
        <p:spPr>
          <a:xfrm>
            <a:off x="3645360" y="1369800"/>
            <a:ext cx="1447920" cy="495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251" name="Google Shape;251;p2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52" name="Google Shape;252;p2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53" name="Google Shape;253;p2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54" name="Google Shape;254;p2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55" name="Google Shape;255;p2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56" name="Google Shape;256;p2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57" name="Google Shape;257;p2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58" name="Google Shape;258;p2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59" name="Google Shape;259;p2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260" name="Google Shape;260;p22"/>
          <p:cNvSpPr/>
          <p:nvPr/>
        </p:nvSpPr>
        <p:spPr>
          <a:xfrm>
            <a:off x="1152113" y="1629650"/>
            <a:ext cx="5972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ES" sz="1300"/>
              <a:t>nuestro </a:t>
            </a:r>
            <a:r>
              <a:rPr lang="es-ES" sz="1300"/>
              <a:t>módulo</a:t>
            </a:r>
            <a:r>
              <a:rPr lang="es-ES" sz="1300"/>
              <a:t> de festo dispone de un total de 8 entradas digitales y 7 salidas digitales y una entrada analogica para el sensor laser </a:t>
            </a:r>
            <a:r>
              <a:rPr b="1" lang="es-ES" sz="1300"/>
              <a:t> FT 50 RLA 40 </a:t>
            </a:r>
            <a:r>
              <a:rPr lang="es-ES" sz="1300"/>
              <a:t>esto a causado que no podamos utilizar todas las entradas y salidas disponibles del </a:t>
            </a:r>
            <a:r>
              <a:rPr lang="es-ES" sz="1300"/>
              <a:t>módulo</a:t>
            </a:r>
            <a:r>
              <a:rPr lang="es-ES" sz="1300"/>
              <a:t> al no tener suficiente capacidad en la plc </a:t>
            </a:r>
            <a:r>
              <a:rPr lang="es-ES" sz="1300"/>
              <a:t>1214 AC</a:t>
            </a:r>
            <a:r>
              <a:rPr lang="es-ES" sz="1300"/>
              <a:t>/DC.  Por este motivo hay una </a:t>
            </a:r>
            <a:r>
              <a:rPr lang="es-ES" sz="1300"/>
              <a:t>conexión</a:t>
            </a:r>
            <a:r>
              <a:rPr lang="es-ES" sz="1300"/>
              <a:t> de luz Q2 la cual es completamente inoperable en nuestro </a:t>
            </a:r>
            <a:r>
              <a:rPr lang="es-ES" sz="1300"/>
              <a:t>módulo</a:t>
            </a:r>
            <a:r>
              <a:rPr lang="es-ES" sz="1300"/>
              <a:t> festo. </a:t>
            </a:r>
            <a:endParaRPr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